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65" r:id="rId15"/>
    <p:sldId id="270" r:id="rId16"/>
    <p:sldId id="271" r:id="rId17"/>
    <p:sldId id="272" r:id="rId18"/>
  </p:sldIdLst>
  <p:sldSz cx="10693400" cy="6845300"/>
  <p:notesSz cx="10693400" cy="6845300"/>
  <p:embeddedFontLst>
    <p:embeddedFont>
      <p:font typeface="Montserrat" pitchFamily="2" charset="77"/>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gXA40tmR2Hl+pK4OkXCIuzbDzG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1"/>
    <p:restoredTop sz="94691"/>
  </p:normalViewPr>
  <p:slideViewPr>
    <p:cSldViewPr snapToGrid="0">
      <p:cViewPr>
        <p:scale>
          <a:sx n="130" d="100"/>
          <a:sy n="130" d="100"/>
        </p:scale>
        <p:origin x="320" y="-3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782575" y="513375"/>
            <a:ext cx="7129275" cy="2566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 name="Google Shape;80;p1: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1: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271" name="Google Shape;271;p11: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69850" lvl="0" indent="0" algn="l" rtl="0">
              <a:lnSpc>
                <a:spcPct val="100000"/>
              </a:lnSpc>
              <a:spcBef>
                <a:spcPts val="0"/>
              </a:spcBef>
              <a:spcAft>
                <a:spcPts val="0"/>
              </a:spcAft>
              <a:buSzPts val="1100"/>
              <a:buFont typeface="Arial"/>
              <a:buNone/>
            </a:pPr>
            <a:endParaRPr/>
          </a:p>
        </p:txBody>
      </p:sp>
      <p:sp>
        <p:nvSpPr>
          <p:cNvPr id="285" name="Google Shape;285;p13: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r>
              <a:rPr lang="en-US"/>
              <a:t>Lift away from line</a:t>
            </a:r>
            <a:endParaRPr/>
          </a:p>
        </p:txBody>
      </p:sp>
      <p:sp>
        <p:nvSpPr>
          <p:cNvPr id="299" name="Google Shape;299;p14: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5: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15" name="Google Shape;315;p15: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d6ec9f44ad_2_12:notes"/>
          <p:cNvSpPr txBox="1">
            <a:spLocks noGrp="1"/>
          </p:cNvSpPr>
          <p:nvPr>
            <p:ph type="body" idx="1"/>
          </p:nvPr>
        </p:nvSpPr>
        <p:spPr>
          <a:xfrm>
            <a:off x="1069325" y="3251500"/>
            <a:ext cx="8554800" cy="308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g3d6ec9f44ad_2_12: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0: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p20: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d8d1b2bee4_4_5:notes"/>
          <p:cNvSpPr txBox="1">
            <a:spLocks noGrp="1"/>
          </p:cNvSpPr>
          <p:nvPr>
            <p:ph type="body" idx="1"/>
          </p:nvPr>
        </p:nvSpPr>
        <p:spPr>
          <a:xfrm>
            <a:off x="1069325" y="3251500"/>
            <a:ext cx="8554800" cy="308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
        <p:nvSpPr>
          <p:cNvPr id="349" name="Google Shape;349;g3d8d1b2bee4_4_5: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p24: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d91739e74f_0_0:notes"/>
          <p:cNvSpPr txBox="1">
            <a:spLocks noGrp="1"/>
          </p:cNvSpPr>
          <p:nvPr>
            <p:ph type="body" idx="1"/>
          </p:nvPr>
        </p:nvSpPr>
        <p:spPr>
          <a:xfrm>
            <a:off x="1069325" y="3251500"/>
            <a:ext cx="8554800" cy="308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g3d91739e74f_0_0: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 name="Google Shape;120;p3: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127" name="Google Shape;127;p5: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d6ae65a49a_0_46:notes"/>
          <p:cNvSpPr txBox="1">
            <a:spLocks noGrp="1"/>
          </p:cNvSpPr>
          <p:nvPr>
            <p:ph type="body" idx="1"/>
          </p:nvPr>
        </p:nvSpPr>
        <p:spPr>
          <a:xfrm>
            <a:off x="1069325" y="3251500"/>
            <a:ext cx="8554800" cy="308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g3d6ae65a49a_0_46:notes"/>
          <p:cNvSpPr>
            <a:spLocks noGrp="1" noRot="1" noChangeAspect="1"/>
          </p:cNvSpPr>
          <p:nvPr>
            <p:ph type="sldImg" idx="2"/>
          </p:nvPr>
        </p:nvSpPr>
        <p:spPr>
          <a:xfrm>
            <a:off x="3341688" y="512763"/>
            <a:ext cx="40116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d6ae65a49a_0_63:notes"/>
          <p:cNvSpPr txBox="1">
            <a:spLocks noGrp="1"/>
          </p:cNvSpPr>
          <p:nvPr>
            <p:ph type="body" idx="1"/>
          </p:nvPr>
        </p:nvSpPr>
        <p:spPr>
          <a:xfrm>
            <a:off x="1069325" y="3251500"/>
            <a:ext cx="8554800" cy="308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5" name="Google Shape;185;g3d6ae65a49a_0_63: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c448c3a963_3_64:notes"/>
          <p:cNvSpPr txBox="1">
            <a:spLocks noGrp="1"/>
          </p:cNvSpPr>
          <p:nvPr>
            <p:ph type="body" idx="1"/>
          </p:nvPr>
        </p:nvSpPr>
        <p:spPr>
          <a:xfrm>
            <a:off x="1069325" y="3251500"/>
            <a:ext cx="8554800" cy="308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g2c448c3a963_3_64: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2c4bc903c_2_0:notes"/>
          <p:cNvSpPr txBox="1">
            <a:spLocks noGrp="1"/>
          </p:cNvSpPr>
          <p:nvPr>
            <p:ph type="body" idx="1"/>
          </p:nvPr>
        </p:nvSpPr>
        <p:spPr>
          <a:xfrm>
            <a:off x="1069325" y="3251500"/>
            <a:ext cx="8554700" cy="3080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g2c2c4bc903c_2_0: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c448c3a963_3_27:notes"/>
          <p:cNvSpPr txBox="1">
            <a:spLocks noGrp="1"/>
          </p:cNvSpPr>
          <p:nvPr>
            <p:ph type="body" idx="1"/>
          </p:nvPr>
        </p:nvSpPr>
        <p:spPr>
          <a:xfrm>
            <a:off x="1069325" y="3251500"/>
            <a:ext cx="8554800" cy="308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g2c448c3a963_3_27:notes"/>
          <p:cNvSpPr>
            <a:spLocks noGrp="1" noRot="1" noChangeAspect="1"/>
          </p:cNvSpPr>
          <p:nvPr>
            <p:ph type="sldImg" idx="2"/>
          </p:nvPr>
        </p:nvSpPr>
        <p:spPr>
          <a:xfrm>
            <a:off x="3341688" y="512763"/>
            <a:ext cx="4011612"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obj">
  <p:cSld name="OBJECT">
    <p:bg>
      <p:bgPr>
        <a:solidFill>
          <a:schemeClr val="lt1"/>
        </a:solidFill>
        <a:effectLst/>
      </p:bgPr>
    </p:bg>
    <p:spTree>
      <p:nvGrpSpPr>
        <p:cNvPr id="1" name="Shape 23"/>
        <p:cNvGrpSpPr/>
        <p:nvPr/>
      </p:nvGrpSpPr>
      <p:grpSpPr>
        <a:xfrm>
          <a:off x="0" y="0"/>
          <a:ext cx="0" cy="0"/>
          <a:chOff x="0" y="0"/>
          <a:chExt cx="0" cy="0"/>
        </a:xfrm>
      </p:grpSpPr>
      <p:sp>
        <p:nvSpPr>
          <p:cNvPr id="24" name="Google Shape;24;p26"/>
          <p:cNvSpPr/>
          <p:nvPr/>
        </p:nvSpPr>
        <p:spPr>
          <a:xfrm>
            <a:off x="7199265" y="2477663"/>
            <a:ext cx="12700" cy="1884680"/>
          </a:xfrm>
          <a:custGeom>
            <a:avLst/>
            <a:gdLst/>
            <a:ahLst/>
            <a:cxnLst/>
            <a:rect l="l" t="t" r="r" b="b"/>
            <a:pathLst>
              <a:path w="12700" h="1884679" extrusionOk="0">
                <a:moveTo>
                  <a:pt x="0" y="1884680"/>
                </a:moveTo>
                <a:lnTo>
                  <a:pt x="12700" y="1884680"/>
                </a:lnTo>
                <a:lnTo>
                  <a:pt x="12700" y="0"/>
                </a:lnTo>
                <a:lnTo>
                  <a:pt x="0" y="0"/>
                </a:lnTo>
                <a:lnTo>
                  <a:pt x="0" y="1884680"/>
                </a:lnTo>
                <a:close/>
              </a:path>
            </a:pathLst>
          </a:custGeom>
          <a:solidFill>
            <a:srgbClr val="1AA8A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6"/>
          <p:cNvSpPr/>
          <p:nvPr/>
        </p:nvSpPr>
        <p:spPr>
          <a:xfrm>
            <a:off x="2107859" y="2795571"/>
            <a:ext cx="436245" cy="603885"/>
          </a:xfrm>
          <a:custGeom>
            <a:avLst/>
            <a:gdLst/>
            <a:ahLst/>
            <a:cxnLst/>
            <a:rect l="l" t="t" r="r" b="b"/>
            <a:pathLst>
              <a:path w="436244" h="603885" extrusionOk="0">
                <a:moveTo>
                  <a:pt x="436206" y="0"/>
                </a:moveTo>
                <a:lnTo>
                  <a:pt x="405091" y="0"/>
                </a:lnTo>
                <a:lnTo>
                  <a:pt x="405091" y="375069"/>
                </a:lnTo>
                <a:lnTo>
                  <a:pt x="400917" y="415977"/>
                </a:lnTo>
                <a:lnTo>
                  <a:pt x="388558" y="454864"/>
                </a:lnTo>
                <a:lnTo>
                  <a:pt x="368571" y="490449"/>
                </a:lnTo>
                <a:lnTo>
                  <a:pt x="341515" y="521449"/>
                </a:lnTo>
                <a:lnTo>
                  <a:pt x="310670" y="544942"/>
                </a:lnTo>
                <a:lnTo>
                  <a:pt x="240526" y="570621"/>
                </a:lnTo>
                <a:lnTo>
                  <a:pt x="203644" y="571919"/>
                </a:lnTo>
                <a:lnTo>
                  <a:pt x="157826" y="562186"/>
                </a:lnTo>
                <a:lnTo>
                  <a:pt x="116801" y="541274"/>
                </a:lnTo>
                <a:lnTo>
                  <a:pt x="82094" y="510884"/>
                </a:lnTo>
                <a:lnTo>
                  <a:pt x="55228" y="472718"/>
                </a:lnTo>
                <a:lnTo>
                  <a:pt x="37727" y="428479"/>
                </a:lnTo>
                <a:lnTo>
                  <a:pt x="31115" y="379869"/>
                </a:lnTo>
                <a:lnTo>
                  <a:pt x="31115" y="0"/>
                </a:lnTo>
                <a:lnTo>
                  <a:pt x="0" y="0"/>
                </a:lnTo>
                <a:lnTo>
                  <a:pt x="12" y="380072"/>
                </a:lnTo>
                <a:lnTo>
                  <a:pt x="5804" y="428706"/>
                </a:lnTo>
                <a:lnTo>
                  <a:pt x="21117" y="473805"/>
                </a:lnTo>
                <a:lnTo>
                  <a:pt x="44831" y="514132"/>
                </a:lnTo>
                <a:lnTo>
                  <a:pt x="75828" y="548448"/>
                </a:lnTo>
                <a:lnTo>
                  <a:pt x="112988" y="575514"/>
                </a:lnTo>
                <a:lnTo>
                  <a:pt x="155192" y="594093"/>
                </a:lnTo>
                <a:lnTo>
                  <a:pt x="201320" y="602945"/>
                </a:lnTo>
                <a:lnTo>
                  <a:pt x="216052" y="603491"/>
                </a:lnTo>
                <a:lnTo>
                  <a:pt x="255543" y="599590"/>
                </a:lnTo>
                <a:lnTo>
                  <a:pt x="293871" y="588149"/>
                </a:lnTo>
                <a:lnTo>
                  <a:pt x="329952" y="569565"/>
                </a:lnTo>
                <a:lnTo>
                  <a:pt x="362699" y="544233"/>
                </a:lnTo>
                <a:lnTo>
                  <a:pt x="393981" y="508390"/>
                </a:lnTo>
                <a:lnTo>
                  <a:pt x="417088" y="467252"/>
                </a:lnTo>
                <a:lnTo>
                  <a:pt x="431377" y="422303"/>
                </a:lnTo>
                <a:lnTo>
                  <a:pt x="436206" y="375031"/>
                </a:lnTo>
                <a:lnTo>
                  <a:pt x="436206"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6"/>
          <p:cNvSpPr/>
          <p:nvPr/>
        </p:nvSpPr>
        <p:spPr>
          <a:xfrm>
            <a:off x="3809631" y="2957412"/>
            <a:ext cx="344170" cy="448945"/>
          </a:xfrm>
          <a:custGeom>
            <a:avLst/>
            <a:gdLst/>
            <a:ahLst/>
            <a:cxnLst/>
            <a:rect l="l" t="t" r="r" b="b"/>
            <a:pathLst>
              <a:path w="344170" h="448945" extrusionOk="0">
                <a:moveTo>
                  <a:pt x="185127" y="0"/>
                </a:moveTo>
                <a:lnTo>
                  <a:pt x="115954" y="9766"/>
                </a:lnTo>
                <a:lnTo>
                  <a:pt x="55257" y="47002"/>
                </a:lnTo>
                <a:lnTo>
                  <a:pt x="14174" y="104565"/>
                </a:lnTo>
                <a:lnTo>
                  <a:pt x="0" y="173024"/>
                </a:lnTo>
                <a:lnTo>
                  <a:pt x="0" y="448398"/>
                </a:lnTo>
                <a:lnTo>
                  <a:pt x="34226" y="448398"/>
                </a:lnTo>
                <a:lnTo>
                  <a:pt x="34226" y="172986"/>
                </a:lnTo>
                <a:lnTo>
                  <a:pt x="37079" y="144814"/>
                </a:lnTo>
                <a:lnTo>
                  <a:pt x="59538" y="93714"/>
                </a:lnTo>
                <a:lnTo>
                  <a:pt x="101702" y="54427"/>
                </a:lnTo>
                <a:lnTo>
                  <a:pt x="154659" y="35145"/>
                </a:lnTo>
                <a:lnTo>
                  <a:pt x="182676" y="34124"/>
                </a:lnTo>
                <a:lnTo>
                  <a:pt x="232021" y="47458"/>
                </a:lnTo>
                <a:lnTo>
                  <a:pt x="272164" y="77169"/>
                </a:lnTo>
                <a:lnTo>
                  <a:pt x="299319" y="119194"/>
                </a:lnTo>
                <a:lnTo>
                  <a:pt x="309702" y="169468"/>
                </a:lnTo>
                <a:lnTo>
                  <a:pt x="309702" y="448398"/>
                </a:lnTo>
                <a:lnTo>
                  <a:pt x="343915" y="448398"/>
                </a:lnTo>
                <a:lnTo>
                  <a:pt x="343915" y="169240"/>
                </a:lnTo>
                <a:lnTo>
                  <a:pt x="335364" y="118230"/>
                </a:lnTo>
                <a:lnTo>
                  <a:pt x="312788" y="73221"/>
                </a:lnTo>
                <a:lnTo>
                  <a:pt x="278608" y="36793"/>
                </a:lnTo>
                <a:lnTo>
                  <a:pt x="235247" y="11525"/>
                </a:lnTo>
                <a:lnTo>
                  <a:pt x="185127"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4708020" y="2957410"/>
            <a:ext cx="565150" cy="438784"/>
          </a:xfrm>
          <a:custGeom>
            <a:avLst/>
            <a:gdLst/>
            <a:ahLst/>
            <a:cxnLst/>
            <a:rect l="l" t="t" r="r" b="b"/>
            <a:pathLst>
              <a:path w="565150" h="438785" extrusionOk="0">
                <a:moveTo>
                  <a:pt x="426961" y="0"/>
                </a:moveTo>
                <a:lnTo>
                  <a:pt x="371116" y="7661"/>
                </a:lnTo>
                <a:lnTo>
                  <a:pt x="320967" y="38696"/>
                </a:lnTo>
                <a:lnTo>
                  <a:pt x="290529" y="76439"/>
                </a:lnTo>
                <a:lnTo>
                  <a:pt x="282892" y="90805"/>
                </a:lnTo>
                <a:lnTo>
                  <a:pt x="261503" y="55948"/>
                </a:lnTo>
                <a:lnTo>
                  <a:pt x="233235" y="28109"/>
                </a:lnTo>
                <a:lnTo>
                  <a:pt x="199442" y="8917"/>
                </a:lnTo>
                <a:lnTo>
                  <a:pt x="161480" y="0"/>
                </a:lnTo>
                <a:lnTo>
                  <a:pt x="133189" y="788"/>
                </a:lnTo>
                <a:lnTo>
                  <a:pt x="79564" y="20377"/>
                </a:lnTo>
                <a:lnTo>
                  <a:pt x="31903" y="65830"/>
                </a:lnTo>
                <a:lnTo>
                  <a:pt x="3660" y="132340"/>
                </a:lnTo>
                <a:lnTo>
                  <a:pt x="0" y="169418"/>
                </a:lnTo>
                <a:lnTo>
                  <a:pt x="0" y="438365"/>
                </a:lnTo>
                <a:lnTo>
                  <a:pt x="34213" y="438365"/>
                </a:lnTo>
                <a:lnTo>
                  <a:pt x="34213" y="169354"/>
                </a:lnTo>
                <a:lnTo>
                  <a:pt x="37143" y="139323"/>
                </a:lnTo>
                <a:lnTo>
                  <a:pt x="59800" y="85638"/>
                </a:lnTo>
                <a:lnTo>
                  <a:pt x="97075" y="49794"/>
                </a:lnTo>
                <a:lnTo>
                  <a:pt x="137550" y="34758"/>
                </a:lnTo>
                <a:lnTo>
                  <a:pt x="158686" y="34124"/>
                </a:lnTo>
                <a:lnTo>
                  <a:pt x="200161" y="47051"/>
                </a:lnTo>
                <a:lnTo>
                  <a:pt x="233905" y="75960"/>
                </a:lnTo>
                <a:lnTo>
                  <a:pt x="256738" y="116901"/>
                </a:lnTo>
                <a:lnTo>
                  <a:pt x="265480" y="165925"/>
                </a:lnTo>
                <a:lnTo>
                  <a:pt x="265480" y="438365"/>
                </a:lnTo>
                <a:lnTo>
                  <a:pt x="299694" y="438365"/>
                </a:lnTo>
                <a:lnTo>
                  <a:pt x="299694" y="169011"/>
                </a:lnTo>
                <a:lnTo>
                  <a:pt x="302668" y="139073"/>
                </a:lnTo>
                <a:lnTo>
                  <a:pt x="325310" y="85574"/>
                </a:lnTo>
                <a:lnTo>
                  <a:pt x="362534" y="49794"/>
                </a:lnTo>
                <a:lnTo>
                  <a:pt x="402992" y="34758"/>
                </a:lnTo>
                <a:lnTo>
                  <a:pt x="424154" y="34124"/>
                </a:lnTo>
                <a:lnTo>
                  <a:pt x="465615" y="47051"/>
                </a:lnTo>
                <a:lnTo>
                  <a:pt x="499351" y="75960"/>
                </a:lnTo>
                <a:lnTo>
                  <a:pt x="522181" y="116901"/>
                </a:lnTo>
                <a:lnTo>
                  <a:pt x="530923" y="165925"/>
                </a:lnTo>
                <a:lnTo>
                  <a:pt x="530923" y="438365"/>
                </a:lnTo>
                <a:lnTo>
                  <a:pt x="565137" y="438365"/>
                </a:lnTo>
                <a:lnTo>
                  <a:pt x="565137" y="165709"/>
                </a:lnTo>
                <a:lnTo>
                  <a:pt x="557699" y="115809"/>
                </a:lnTo>
                <a:lnTo>
                  <a:pt x="538055" y="71762"/>
                </a:lnTo>
                <a:lnTo>
                  <a:pt x="508312" y="36093"/>
                </a:lnTo>
                <a:lnTo>
                  <a:pt x="470578" y="11330"/>
                </a:lnTo>
                <a:lnTo>
                  <a:pt x="426961"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2601272" y="2944310"/>
            <a:ext cx="240029" cy="448945"/>
          </a:xfrm>
          <a:custGeom>
            <a:avLst/>
            <a:gdLst/>
            <a:ahLst/>
            <a:cxnLst/>
            <a:rect l="l" t="t" r="r" b="b"/>
            <a:pathLst>
              <a:path w="240030" h="448945" extrusionOk="0">
                <a:moveTo>
                  <a:pt x="189347" y="0"/>
                </a:moveTo>
                <a:lnTo>
                  <a:pt x="117170" y="11085"/>
                </a:lnTo>
                <a:lnTo>
                  <a:pt x="62161" y="46410"/>
                </a:lnTo>
                <a:lnTo>
                  <a:pt x="36004" y="77620"/>
                </a:lnTo>
                <a:lnTo>
                  <a:pt x="16699" y="112378"/>
                </a:lnTo>
                <a:lnTo>
                  <a:pt x="1010" y="175020"/>
                </a:lnTo>
                <a:lnTo>
                  <a:pt x="0" y="448524"/>
                </a:lnTo>
                <a:lnTo>
                  <a:pt x="34213" y="448549"/>
                </a:lnTo>
                <a:lnTo>
                  <a:pt x="34391" y="197788"/>
                </a:lnTo>
                <a:lnTo>
                  <a:pt x="35058" y="178320"/>
                </a:lnTo>
                <a:lnTo>
                  <a:pt x="48028" y="126123"/>
                </a:lnTo>
                <a:lnTo>
                  <a:pt x="72432" y="85857"/>
                </a:lnTo>
                <a:lnTo>
                  <a:pt x="104501" y="56035"/>
                </a:lnTo>
                <a:lnTo>
                  <a:pt x="161128" y="35027"/>
                </a:lnTo>
                <a:lnTo>
                  <a:pt x="189452" y="34443"/>
                </a:lnTo>
                <a:lnTo>
                  <a:pt x="212528" y="38065"/>
                </a:lnTo>
                <a:lnTo>
                  <a:pt x="228307" y="42746"/>
                </a:lnTo>
                <a:lnTo>
                  <a:pt x="240017" y="10602"/>
                </a:lnTo>
                <a:lnTo>
                  <a:pt x="218250" y="4204"/>
                </a:lnTo>
                <a:lnTo>
                  <a:pt x="189347"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5826373" y="2952260"/>
            <a:ext cx="240029" cy="448945"/>
          </a:xfrm>
          <a:custGeom>
            <a:avLst/>
            <a:gdLst/>
            <a:ahLst/>
            <a:cxnLst/>
            <a:rect l="l" t="t" r="r" b="b"/>
            <a:pathLst>
              <a:path w="240029" h="448945" extrusionOk="0">
                <a:moveTo>
                  <a:pt x="189347" y="0"/>
                </a:moveTo>
                <a:lnTo>
                  <a:pt x="117170" y="11085"/>
                </a:lnTo>
                <a:lnTo>
                  <a:pt x="62161" y="46410"/>
                </a:lnTo>
                <a:lnTo>
                  <a:pt x="36004" y="77620"/>
                </a:lnTo>
                <a:lnTo>
                  <a:pt x="16693" y="112383"/>
                </a:lnTo>
                <a:lnTo>
                  <a:pt x="1009" y="175022"/>
                </a:lnTo>
                <a:lnTo>
                  <a:pt x="0" y="448524"/>
                </a:lnTo>
                <a:lnTo>
                  <a:pt x="34213" y="448549"/>
                </a:lnTo>
                <a:lnTo>
                  <a:pt x="34391" y="197788"/>
                </a:lnTo>
                <a:lnTo>
                  <a:pt x="35053" y="178321"/>
                </a:lnTo>
                <a:lnTo>
                  <a:pt x="48027" y="126130"/>
                </a:lnTo>
                <a:lnTo>
                  <a:pt x="72432" y="85857"/>
                </a:lnTo>
                <a:lnTo>
                  <a:pt x="104501" y="56035"/>
                </a:lnTo>
                <a:lnTo>
                  <a:pt x="161128" y="35027"/>
                </a:lnTo>
                <a:lnTo>
                  <a:pt x="189452" y="34443"/>
                </a:lnTo>
                <a:lnTo>
                  <a:pt x="212528" y="38065"/>
                </a:lnTo>
                <a:lnTo>
                  <a:pt x="228307" y="42746"/>
                </a:lnTo>
                <a:lnTo>
                  <a:pt x="240017" y="10602"/>
                </a:lnTo>
                <a:lnTo>
                  <a:pt x="218250" y="4204"/>
                </a:lnTo>
                <a:lnTo>
                  <a:pt x="189347"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6"/>
          <p:cNvSpPr/>
          <p:nvPr/>
        </p:nvSpPr>
        <p:spPr>
          <a:xfrm>
            <a:off x="2926163" y="2785540"/>
            <a:ext cx="319405" cy="607060"/>
          </a:xfrm>
          <a:custGeom>
            <a:avLst/>
            <a:gdLst/>
            <a:ahLst/>
            <a:cxnLst/>
            <a:rect l="l" t="t" r="r" b="b"/>
            <a:pathLst>
              <a:path w="319405" h="607060" extrusionOk="0">
                <a:moveTo>
                  <a:pt x="34226" y="0"/>
                </a:moveTo>
                <a:lnTo>
                  <a:pt x="0" y="0"/>
                </a:lnTo>
                <a:lnTo>
                  <a:pt x="0" y="447116"/>
                </a:lnTo>
                <a:lnTo>
                  <a:pt x="8145" y="497472"/>
                </a:lnTo>
                <a:lnTo>
                  <a:pt x="30816" y="541252"/>
                </a:lnTo>
                <a:lnTo>
                  <a:pt x="65367" y="575805"/>
                </a:lnTo>
                <a:lnTo>
                  <a:pt x="109152" y="598480"/>
                </a:lnTo>
                <a:lnTo>
                  <a:pt x="159524" y="606628"/>
                </a:lnTo>
                <a:lnTo>
                  <a:pt x="209887" y="598480"/>
                </a:lnTo>
                <a:lnTo>
                  <a:pt x="253670" y="575805"/>
                </a:lnTo>
                <a:lnTo>
                  <a:pt x="257061" y="572414"/>
                </a:lnTo>
                <a:lnTo>
                  <a:pt x="159524" y="572414"/>
                </a:lnTo>
                <a:lnTo>
                  <a:pt x="110800" y="562552"/>
                </a:lnTo>
                <a:lnTo>
                  <a:pt x="70967" y="535673"/>
                </a:lnTo>
                <a:lnTo>
                  <a:pt x="44088" y="495840"/>
                </a:lnTo>
                <a:lnTo>
                  <a:pt x="34226" y="447116"/>
                </a:lnTo>
                <a:lnTo>
                  <a:pt x="44088" y="398384"/>
                </a:lnTo>
                <a:lnTo>
                  <a:pt x="70967" y="358547"/>
                </a:lnTo>
                <a:lnTo>
                  <a:pt x="85912" y="348462"/>
                </a:lnTo>
                <a:lnTo>
                  <a:pt x="34226" y="348462"/>
                </a:lnTo>
                <a:lnTo>
                  <a:pt x="34226" y="0"/>
                </a:lnTo>
                <a:close/>
              </a:path>
              <a:path w="319405" h="607060" extrusionOk="0">
                <a:moveTo>
                  <a:pt x="257068" y="321805"/>
                </a:moveTo>
                <a:lnTo>
                  <a:pt x="159524" y="321805"/>
                </a:lnTo>
                <a:lnTo>
                  <a:pt x="208249" y="331667"/>
                </a:lnTo>
                <a:lnTo>
                  <a:pt x="248081" y="358547"/>
                </a:lnTo>
                <a:lnTo>
                  <a:pt x="274960" y="398384"/>
                </a:lnTo>
                <a:lnTo>
                  <a:pt x="284822" y="447116"/>
                </a:lnTo>
                <a:lnTo>
                  <a:pt x="274960" y="495840"/>
                </a:lnTo>
                <a:lnTo>
                  <a:pt x="248081" y="535673"/>
                </a:lnTo>
                <a:lnTo>
                  <a:pt x="208249" y="562552"/>
                </a:lnTo>
                <a:lnTo>
                  <a:pt x="159524" y="572414"/>
                </a:lnTo>
                <a:lnTo>
                  <a:pt x="257061" y="572414"/>
                </a:lnTo>
                <a:lnTo>
                  <a:pt x="288225" y="541252"/>
                </a:lnTo>
                <a:lnTo>
                  <a:pt x="310901" y="497472"/>
                </a:lnTo>
                <a:lnTo>
                  <a:pt x="319049" y="447116"/>
                </a:lnTo>
                <a:lnTo>
                  <a:pt x="310901" y="396744"/>
                </a:lnTo>
                <a:lnTo>
                  <a:pt x="288225" y="352959"/>
                </a:lnTo>
                <a:lnTo>
                  <a:pt x="257068" y="321805"/>
                </a:lnTo>
                <a:close/>
              </a:path>
              <a:path w="319405" h="607060" extrusionOk="0">
                <a:moveTo>
                  <a:pt x="159524" y="287591"/>
                </a:moveTo>
                <a:lnTo>
                  <a:pt x="122642" y="291893"/>
                </a:lnTo>
                <a:lnTo>
                  <a:pt x="88803" y="304134"/>
                </a:lnTo>
                <a:lnTo>
                  <a:pt x="58999" y="323322"/>
                </a:lnTo>
                <a:lnTo>
                  <a:pt x="34226" y="348462"/>
                </a:lnTo>
                <a:lnTo>
                  <a:pt x="85912" y="348462"/>
                </a:lnTo>
                <a:lnTo>
                  <a:pt x="110800" y="331667"/>
                </a:lnTo>
                <a:lnTo>
                  <a:pt x="159524" y="321805"/>
                </a:lnTo>
                <a:lnTo>
                  <a:pt x="257068" y="321805"/>
                </a:lnTo>
                <a:lnTo>
                  <a:pt x="253670" y="318407"/>
                </a:lnTo>
                <a:lnTo>
                  <a:pt x="209887" y="295736"/>
                </a:lnTo>
                <a:lnTo>
                  <a:pt x="159524" y="287591"/>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6"/>
          <p:cNvSpPr/>
          <p:nvPr/>
        </p:nvSpPr>
        <p:spPr>
          <a:xfrm>
            <a:off x="3314332" y="2967022"/>
            <a:ext cx="446405" cy="450215"/>
          </a:xfrm>
          <a:custGeom>
            <a:avLst/>
            <a:gdLst/>
            <a:ahLst/>
            <a:cxnLst/>
            <a:rect l="l" t="t" r="r" b="b"/>
            <a:pathLst>
              <a:path w="446404" h="450214" extrusionOk="0">
                <a:moveTo>
                  <a:pt x="445871" y="341464"/>
                </a:moveTo>
                <a:lnTo>
                  <a:pt x="411645" y="341464"/>
                </a:lnTo>
                <a:lnTo>
                  <a:pt x="411645" y="449668"/>
                </a:lnTo>
                <a:lnTo>
                  <a:pt x="445871" y="449668"/>
                </a:lnTo>
                <a:lnTo>
                  <a:pt x="445871" y="341464"/>
                </a:lnTo>
                <a:close/>
              </a:path>
              <a:path w="446404" h="450214" extrusionOk="0">
                <a:moveTo>
                  <a:pt x="222948" y="0"/>
                </a:moveTo>
                <a:lnTo>
                  <a:pt x="178072" y="4537"/>
                </a:lnTo>
                <a:lnTo>
                  <a:pt x="136249" y="17547"/>
                </a:lnTo>
                <a:lnTo>
                  <a:pt x="98381" y="38126"/>
                </a:lnTo>
                <a:lnTo>
                  <a:pt x="65373" y="65370"/>
                </a:lnTo>
                <a:lnTo>
                  <a:pt x="38127" y="98375"/>
                </a:lnTo>
                <a:lnTo>
                  <a:pt x="17547" y="136238"/>
                </a:lnTo>
                <a:lnTo>
                  <a:pt x="4537" y="178055"/>
                </a:lnTo>
                <a:lnTo>
                  <a:pt x="0" y="222923"/>
                </a:lnTo>
                <a:lnTo>
                  <a:pt x="4537" y="267798"/>
                </a:lnTo>
                <a:lnTo>
                  <a:pt x="17547" y="309622"/>
                </a:lnTo>
                <a:lnTo>
                  <a:pt x="38127" y="347490"/>
                </a:lnTo>
                <a:lnTo>
                  <a:pt x="65373" y="380498"/>
                </a:lnTo>
                <a:lnTo>
                  <a:pt x="98381" y="407744"/>
                </a:lnTo>
                <a:lnTo>
                  <a:pt x="136249" y="428323"/>
                </a:lnTo>
                <a:lnTo>
                  <a:pt x="178072" y="441334"/>
                </a:lnTo>
                <a:lnTo>
                  <a:pt x="222948" y="445871"/>
                </a:lnTo>
                <a:lnTo>
                  <a:pt x="269268" y="441031"/>
                </a:lnTo>
                <a:lnTo>
                  <a:pt x="312297" y="427174"/>
                </a:lnTo>
                <a:lnTo>
                  <a:pt x="339795" y="411645"/>
                </a:lnTo>
                <a:lnTo>
                  <a:pt x="222948" y="411645"/>
                </a:lnTo>
                <a:lnTo>
                  <a:pt x="172826" y="404893"/>
                </a:lnTo>
                <a:lnTo>
                  <a:pt x="127755" y="385845"/>
                </a:lnTo>
                <a:lnTo>
                  <a:pt x="89547" y="356312"/>
                </a:lnTo>
                <a:lnTo>
                  <a:pt x="60014" y="318107"/>
                </a:lnTo>
                <a:lnTo>
                  <a:pt x="40965" y="273040"/>
                </a:lnTo>
                <a:lnTo>
                  <a:pt x="34213" y="222923"/>
                </a:lnTo>
                <a:lnTo>
                  <a:pt x="40965" y="172811"/>
                </a:lnTo>
                <a:lnTo>
                  <a:pt x="60014" y="127747"/>
                </a:lnTo>
                <a:lnTo>
                  <a:pt x="89547" y="89544"/>
                </a:lnTo>
                <a:lnTo>
                  <a:pt x="127755" y="60013"/>
                </a:lnTo>
                <a:lnTo>
                  <a:pt x="172826" y="40965"/>
                </a:lnTo>
                <a:lnTo>
                  <a:pt x="222948" y="34213"/>
                </a:lnTo>
                <a:lnTo>
                  <a:pt x="340297" y="34213"/>
                </a:lnTo>
                <a:lnTo>
                  <a:pt x="309633" y="17547"/>
                </a:lnTo>
                <a:lnTo>
                  <a:pt x="267816" y="4537"/>
                </a:lnTo>
                <a:lnTo>
                  <a:pt x="222948" y="0"/>
                </a:lnTo>
                <a:close/>
              </a:path>
              <a:path w="446404" h="450214" extrusionOk="0">
                <a:moveTo>
                  <a:pt x="340297" y="34213"/>
                </a:moveTo>
                <a:lnTo>
                  <a:pt x="222948" y="34213"/>
                </a:lnTo>
                <a:lnTo>
                  <a:pt x="273054" y="40965"/>
                </a:lnTo>
                <a:lnTo>
                  <a:pt x="318114" y="60013"/>
                </a:lnTo>
                <a:lnTo>
                  <a:pt x="356315" y="89544"/>
                </a:lnTo>
                <a:lnTo>
                  <a:pt x="385846" y="127747"/>
                </a:lnTo>
                <a:lnTo>
                  <a:pt x="404893" y="172811"/>
                </a:lnTo>
                <a:lnTo>
                  <a:pt x="411645" y="222923"/>
                </a:lnTo>
                <a:lnTo>
                  <a:pt x="404893" y="273040"/>
                </a:lnTo>
                <a:lnTo>
                  <a:pt x="385846" y="318107"/>
                </a:lnTo>
                <a:lnTo>
                  <a:pt x="356315" y="356312"/>
                </a:lnTo>
                <a:lnTo>
                  <a:pt x="318114" y="385845"/>
                </a:lnTo>
                <a:lnTo>
                  <a:pt x="273054" y="404893"/>
                </a:lnTo>
                <a:lnTo>
                  <a:pt x="222948" y="411645"/>
                </a:lnTo>
                <a:lnTo>
                  <a:pt x="339795" y="411645"/>
                </a:lnTo>
                <a:lnTo>
                  <a:pt x="351035" y="405296"/>
                </a:lnTo>
                <a:lnTo>
                  <a:pt x="384484" y="376395"/>
                </a:lnTo>
                <a:lnTo>
                  <a:pt x="411645" y="341464"/>
                </a:lnTo>
                <a:lnTo>
                  <a:pt x="445871" y="341464"/>
                </a:lnTo>
                <a:lnTo>
                  <a:pt x="445871" y="222923"/>
                </a:lnTo>
                <a:lnTo>
                  <a:pt x="441334" y="178055"/>
                </a:lnTo>
                <a:lnTo>
                  <a:pt x="428324" y="136238"/>
                </a:lnTo>
                <a:lnTo>
                  <a:pt x="407745" y="98375"/>
                </a:lnTo>
                <a:lnTo>
                  <a:pt x="380501" y="65370"/>
                </a:lnTo>
                <a:lnTo>
                  <a:pt x="347496" y="38126"/>
                </a:lnTo>
                <a:lnTo>
                  <a:pt x="340297" y="34213"/>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6"/>
          <p:cNvSpPr/>
          <p:nvPr/>
        </p:nvSpPr>
        <p:spPr>
          <a:xfrm>
            <a:off x="4247908" y="2793961"/>
            <a:ext cx="394970" cy="598170"/>
          </a:xfrm>
          <a:custGeom>
            <a:avLst/>
            <a:gdLst/>
            <a:ahLst/>
            <a:cxnLst/>
            <a:rect l="l" t="t" r="r" b="b"/>
            <a:pathLst>
              <a:path w="394970" h="598170" extrusionOk="0">
                <a:moveTo>
                  <a:pt x="394538" y="0"/>
                </a:moveTo>
                <a:lnTo>
                  <a:pt x="0" y="0"/>
                </a:lnTo>
                <a:lnTo>
                  <a:pt x="0" y="34290"/>
                </a:lnTo>
                <a:lnTo>
                  <a:pt x="0" y="281940"/>
                </a:lnTo>
                <a:lnTo>
                  <a:pt x="0" y="316230"/>
                </a:lnTo>
                <a:lnTo>
                  <a:pt x="0" y="563880"/>
                </a:lnTo>
                <a:lnTo>
                  <a:pt x="0" y="598170"/>
                </a:lnTo>
                <a:lnTo>
                  <a:pt x="394538" y="598170"/>
                </a:lnTo>
                <a:lnTo>
                  <a:pt x="394538" y="563880"/>
                </a:lnTo>
                <a:lnTo>
                  <a:pt x="34213" y="563880"/>
                </a:lnTo>
                <a:lnTo>
                  <a:pt x="34213" y="316230"/>
                </a:lnTo>
                <a:lnTo>
                  <a:pt x="243166" y="316230"/>
                </a:lnTo>
                <a:lnTo>
                  <a:pt x="243166" y="281940"/>
                </a:lnTo>
                <a:lnTo>
                  <a:pt x="34213" y="281940"/>
                </a:lnTo>
                <a:lnTo>
                  <a:pt x="34213" y="34290"/>
                </a:lnTo>
                <a:lnTo>
                  <a:pt x="394538" y="34290"/>
                </a:lnTo>
                <a:lnTo>
                  <a:pt x="394538"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6"/>
          <p:cNvSpPr/>
          <p:nvPr/>
        </p:nvSpPr>
        <p:spPr>
          <a:xfrm>
            <a:off x="5309547" y="2944031"/>
            <a:ext cx="466090" cy="466090"/>
          </a:xfrm>
          <a:custGeom>
            <a:avLst/>
            <a:gdLst/>
            <a:ahLst/>
            <a:cxnLst/>
            <a:rect l="l" t="t" r="r" b="b"/>
            <a:pathLst>
              <a:path w="466089" h="466089" extrusionOk="0">
                <a:moveTo>
                  <a:pt x="232968" y="0"/>
                </a:moveTo>
                <a:lnTo>
                  <a:pt x="186072" y="4740"/>
                </a:lnTo>
                <a:lnTo>
                  <a:pt x="142367" y="18334"/>
                </a:lnTo>
                <a:lnTo>
                  <a:pt x="102798" y="39838"/>
                </a:lnTo>
                <a:lnTo>
                  <a:pt x="68306" y="68306"/>
                </a:lnTo>
                <a:lnTo>
                  <a:pt x="39838" y="102798"/>
                </a:lnTo>
                <a:lnTo>
                  <a:pt x="18334" y="142367"/>
                </a:lnTo>
                <a:lnTo>
                  <a:pt x="4740" y="186072"/>
                </a:lnTo>
                <a:lnTo>
                  <a:pt x="0" y="232968"/>
                </a:lnTo>
                <a:lnTo>
                  <a:pt x="0" y="233502"/>
                </a:lnTo>
                <a:lnTo>
                  <a:pt x="5600" y="278376"/>
                </a:lnTo>
                <a:lnTo>
                  <a:pt x="31433" y="346309"/>
                </a:lnTo>
                <a:lnTo>
                  <a:pt x="56222" y="381825"/>
                </a:lnTo>
                <a:lnTo>
                  <a:pt x="108072" y="426243"/>
                </a:lnTo>
                <a:lnTo>
                  <a:pt x="162173" y="453102"/>
                </a:lnTo>
                <a:lnTo>
                  <a:pt x="232625" y="465937"/>
                </a:lnTo>
                <a:lnTo>
                  <a:pt x="234086" y="465937"/>
                </a:lnTo>
                <a:lnTo>
                  <a:pt x="235521" y="465963"/>
                </a:lnTo>
                <a:lnTo>
                  <a:pt x="236956" y="465963"/>
                </a:lnTo>
                <a:lnTo>
                  <a:pt x="263894" y="464339"/>
                </a:lnTo>
                <a:lnTo>
                  <a:pt x="306220" y="455177"/>
                </a:lnTo>
                <a:lnTo>
                  <a:pt x="342425" y="439784"/>
                </a:lnTo>
                <a:lnTo>
                  <a:pt x="355616" y="431711"/>
                </a:lnTo>
                <a:lnTo>
                  <a:pt x="233311" y="431711"/>
                </a:lnTo>
                <a:lnTo>
                  <a:pt x="171874" y="420100"/>
                </a:lnTo>
                <a:lnTo>
                  <a:pt x="124791" y="396101"/>
                </a:lnTo>
                <a:lnTo>
                  <a:pt x="94228" y="371905"/>
                </a:lnTo>
                <a:lnTo>
                  <a:pt x="61787" y="330462"/>
                </a:lnTo>
                <a:lnTo>
                  <a:pt x="39675" y="274064"/>
                </a:lnTo>
                <a:lnTo>
                  <a:pt x="35496" y="250075"/>
                </a:lnTo>
                <a:lnTo>
                  <a:pt x="465937" y="250075"/>
                </a:lnTo>
                <a:lnTo>
                  <a:pt x="465937" y="232968"/>
                </a:lnTo>
                <a:lnTo>
                  <a:pt x="464207" y="215861"/>
                </a:lnTo>
                <a:lnTo>
                  <a:pt x="34937" y="215861"/>
                </a:lnTo>
                <a:lnTo>
                  <a:pt x="45420" y="167120"/>
                </a:lnTo>
                <a:lnTo>
                  <a:pt x="67076" y="123604"/>
                </a:lnTo>
                <a:lnTo>
                  <a:pt x="98282" y="86934"/>
                </a:lnTo>
                <a:lnTo>
                  <a:pt x="137414" y="58733"/>
                </a:lnTo>
                <a:lnTo>
                  <a:pt x="182850" y="40623"/>
                </a:lnTo>
                <a:lnTo>
                  <a:pt x="232968" y="34226"/>
                </a:lnTo>
                <a:lnTo>
                  <a:pt x="352802" y="34226"/>
                </a:lnTo>
                <a:lnTo>
                  <a:pt x="323559" y="18334"/>
                </a:lnTo>
                <a:lnTo>
                  <a:pt x="279857" y="4740"/>
                </a:lnTo>
                <a:lnTo>
                  <a:pt x="232968" y="0"/>
                </a:lnTo>
                <a:close/>
              </a:path>
              <a:path w="466089" h="466089" extrusionOk="0">
                <a:moveTo>
                  <a:pt x="375513" y="371462"/>
                </a:moveTo>
                <a:lnTo>
                  <a:pt x="344025" y="398746"/>
                </a:lnTo>
                <a:lnTo>
                  <a:pt x="307479" y="418401"/>
                </a:lnTo>
                <a:lnTo>
                  <a:pt x="257373" y="430660"/>
                </a:lnTo>
                <a:lnTo>
                  <a:pt x="233311" y="431711"/>
                </a:lnTo>
                <a:lnTo>
                  <a:pt x="355616" y="431711"/>
                </a:lnTo>
                <a:lnTo>
                  <a:pt x="363429" y="426929"/>
                </a:lnTo>
                <a:lnTo>
                  <a:pt x="382928" y="411816"/>
                </a:lnTo>
                <a:lnTo>
                  <a:pt x="400646" y="394639"/>
                </a:lnTo>
                <a:lnTo>
                  <a:pt x="375513" y="371462"/>
                </a:lnTo>
                <a:close/>
              </a:path>
              <a:path w="466089" h="466089" extrusionOk="0">
                <a:moveTo>
                  <a:pt x="352802" y="34226"/>
                </a:moveTo>
                <a:lnTo>
                  <a:pt x="232968" y="34226"/>
                </a:lnTo>
                <a:lnTo>
                  <a:pt x="283075" y="40623"/>
                </a:lnTo>
                <a:lnTo>
                  <a:pt x="328505" y="58733"/>
                </a:lnTo>
                <a:lnTo>
                  <a:pt x="367633" y="86934"/>
                </a:lnTo>
                <a:lnTo>
                  <a:pt x="398836" y="123604"/>
                </a:lnTo>
                <a:lnTo>
                  <a:pt x="420491" y="167120"/>
                </a:lnTo>
                <a:lnTo>
                  <a:pt x="430974" y="215861"/>
                </a:lnTo>
                <a:lnTo>
                  <a:pt x="464207" y="215861"/>
                </a:lnTo>
                <a:lnTo>
                  <a:pt x="447599" y="142367"/>
                </a:lnTo>
                <a:lnTo>
                  <a:pt x="426092" y="102798"/>
                </a:lnTo>
                <a:lnTo>
                  <a:pt x="397621" y="68306"/>
                </a:lnTo>
                <a:lnTo>
                  <a:pt x="363128" y="39838"/>
                </a:lnTo>
                <a:lnTo>
                  <a:pt x="352802" y="34226"/>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 name="Google Shape;34;p26"/>
          <p:cNvPicPr preferRelativeResize="0"/>
          <p:nvPr/>
        </p:nvPicPr>
        <p:blipFill rotWithShape="1">
          <a:blip r:embed="rId2">
            <a:alphaModFix/>
          </a:blip>
          <a:srcRect/>
          <a:stretch/>
        </p:blipFill>
        <p:spPr>
          <a:xfrm>
            <a:off x="674489" y="2549655"/>
            <a:ext cx="1237996" cy="1236878"/>
          </a:xfrm>
          <a:prstGeom prst="rect">
            <a:avLst/>
          </a:prstGeom>
          <a:noFill/>
          <a:ln>
            <a:noFill/>
          </a:ln>
        </p:spPr>
      </p:pic>
      <p:sp>
        <p:nvSpPr>
          <p:cNvPr id="35" name="Google Shape;35;p26"/>
          <p:cNvSpPr/>
          <p:nvPr/>
        </p:nvSpPr>
        <p:spPr>
          <a:xfrm>
            <a:off x="6494754" y="2934262"/>
            <a:ext cx="466090" cy="466090"/>
          </a:xfrm>
          <a:custGeom>
            <a:avLst/>
            <a:gdLst/>
            <a:ahLst/>
            <a:cxnLst/>
            <a:rect l="l" t="t" r="r" b="b"/>
            <a:pathLst>
              <a:path w="466090" h="466089" extrusionOk="0">
                <a:moveTo>
                  <a:pt x="232968" y="0"/>
                </a:moveTo>
                <a:lnTo>
                  <a:pt x="186072" y="4740"/>
                </a:lnTo>
                <a:lnTo>
                  <a:pt x="142367" y="18334"/>
                </a:lnTo>
                <a:lnTo>
                  <a:pt x="102798" y="39838"/>
                </a:lnTo>
                <a:lnTo>
                  <a:pt x="68306" y="68306"/>
                </a:lnTo>
                <a:lnTo>
                  <a:pt x="39838" y="102798"/>
                </a:lnTo>
                <a:lnTo>
                  <a:pt x="18334" y="142367"/>
                </a:lnTo>
                <a:lnTo>
                  <a:pt x="4740" y="186072"/>
                </a:lnTo>
                <a:lnTo>
                  <a:pt x="0" y="232968"/>
                </a:lnTo>
                <a:lnTo>
                  <a:pt x="0" y="233464"/>
                </a:lnTo>
                <a:lnTo>
                  <a:pt x="5600" y="278365"/>
                </a:lnTo>
                <a:lnTo>
                  <a:pt x="31433" y="346292"/>
                </a:lnTo>
                <a:lnTo>
                  <a:pt x="56222" y="381787"/>
                </a:lnTo>
                <a:lnTo>
                  <a:pt x="108072" y="426229"/>
                </a:lnTo>
                <a:lnTo>
                  <a:pt x="162173" y="453076"/>
                </a:lnTo>
                <a:lnTo>
                  <a:pt x="232625" y="465899"/>
                </a:lnTo>
                <a:lnTo>
                  <a:pt x="235521" y="465963"/>
                </a:lnTo>
                <a:lnTo>
                  <a:pt x="236981" y="465963"/>
                </a:lnTo>
                <a:lnTo>
                  <a:pt x="287221" y="460316"/>
                </a:lnTo>
                <a:lnTo>
                  <a:pt x="342425" y="439774"/>
                </a:lnTo>
                <a:lnTo>
                  <a:pt x="355607" y="431711"/>
                </a:lnTo>
                <a:lnTo>
                  <a:pt x="233311" y="431711"/>
                </a:lnTo>
                <a:lnTo>
                  <a:pt x="171874" y="420100"/>
                </a:lnTo>
                <a:lnTo>
                  <a:pt x="124791" y="396101"/>
                </a:lnTo>
                <a:lnTo>
                  <a:pt x="94228" y="371905"/>
                </a:lnTo>
                <a:lnTo>
                  <a:pt x="61787" y="330437"/>
                </a:lnTo>
                <a:lnTo>
                  <a:pt x="39675" y="274036"/>
                </a:lnTo>
                <a:lnTo>
                  <a:pt x="35496" y="250050"/>
                </a:lnTo>
                <a:lnTo>
                  <a:pt x="465937" y="250050"/>
                </a:lnTo>
                <a:lnTo>
                  <a:pt x="465937" y="232968"/>
                </a:lnTo>
                <a:lnTo>
                  <a:pt x="464207" y="215861"/>
                </a:lnTo>
                <a:lnTo>
                  <a:pt x="34937" y="215861"/>
                </a:lnTo>
                <a:lnTo>
                  <a:pt x="45420" y="167120"/>
                </a:lnTo>
                <a:lnTo>
                  <a:pt x="67076" y="123604"/>
                </a:lnTo>
                <a:lnTo>
                  <a:pt x="98282" y="86934"/>
                </a:lnTo>
                <a:lnTo>
                  <a:pt x="137414" y="58733"/>
                </a:lnTo>
                <a:lnTo>
                  <a:pt x="182850" y="40623"/>
                </a:lnTo>
                <a:lnTo>
                  <a:pt x="232968" y="34226"/>
                </a:lnTo>
                <a:lnTo>
                  <a:pt x="352802" y="34226"/>
                </a:lnTo>
                <a:lnTo>
                  <a:pt x="323559" y="18334"/>
                </a:lnTo>
                <a:lnTo>
                  <a:pt x="279857" y="4740"/>
                </a:lnTo>
                <a:lnTo>
                  <a:pt x="232968" y="0"/>
                </a:lnTo>
                <a:close/>
              </a:path>
              <a:path w="466090" h="466089" extrusionOk="0">
                <a:moveTo>
                  <a:pt x="375513" y="371424"/>
                </a:moveTo>
                <a:lnTo>
                  <a:pt x="344025" y="398741"/>
                </a:lnTo>
                <a:lnTo>
                  <a:pt x="307479" y="418401"/>
                </a:lnTo>
                <a:lnTo>
                  <a:pt x="257389" y="430649"/>
                </a:lnTo>
                <a:lnTo>
                  <a:pt x="233311" y="431711"/>
                </a:lnTo>
                <a:lnTo>
                  <a:pt x="355607" y="431711"/>
                </a:lnTo>
                <a:lnTo>
                  <a:pt x="363429" y="426926"/>
                </a:lnTo>
                <a:lnTo>
                  <a:pt x="382928" y="411816"/>
                </a:lnTo>
                <a:lnTo>
                  <a:pt x="400646" y="394639"/>
                </a:lnTo>
                <a:lnTo>
                  <a:pt x="375513" y="371424"/>
                </a:lnTo>
                <a:close/>
              </a:path>
              <a:path w="466090" h="466089" extrusionOk="0">
                <a:moveTo>
                  <a:pt x="352802" y="34226"/>
                </a:moveTo>
                <a:lnTo>
                  <a:pt x="232968" y="34226"/>
                </a:lnTo>
                <a:lnTo>
                  <a:pt x="283075" y="40623"/>
                </a:lnTo>
                <a:lnTo>
                  <a:pt x="328505" y="58733"/>
                </a:lnTo>
                <a:lnTo>
                  <a:pt x="367633" y="86934"/>
                </a:lnTo>
                <a:lnTo>
                  <a:pt x="398836" y="123604"/>
                </a:lnTo>
                <a:lnTo>
                  <a:pt x="420491" y="167120"/>
                </a:lnTo>
                <a:lnTo>
                  <a:pt x="430974" y="215861"/>
                </a:lnTo>
                <a:lnTo>
                  <a:pt x="464207" y="215861"/>
                </a:lnTo>
                <a:lnTo>
                  <a:pt x="447599" y="142367"/>
                </a:lnTo>
                <a:lnTo>
                  <a:pt x="426092" y="102798"/>
                </a:lnTo>
                <a:lnTo>
                  <a:pt x="397621" y="68306"/>
                </a:lnTo>
                <a:lnTo>
                  <a:pt x="363128" y="39838"/>
                </a:lnTo>
                <a:lnTo>
                  <a:pt x="352802" y="34226"/>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6"/>
          <p:cNvSpPr/>
          <p:nvPr/>
        </p:nvSpPr>
        <p:spPr>
          <a:xfrm>
            <a:off x="6111595" y="2936468"/>
            <a:ext cx="338455" cy="615315"/>
          </a:xfrm>
          <a:custGeom>
            <a:avLst/>
            <a:gdLst/>
            <a:ahLst/>
            <a:cxnLst/>
            <a:rect l="l" t="t" r="r" b="b"/>
            <a:pathLst>
              <a:path w="338454" h="615314" extrusionOk="0">
                <a:moveTo>
                  <a:pt x="338391" y="168148"/>
                </a:moveTo>
                <a:lnTo>
                  <a:pt x="332371" y="123507"/>
                </a:lnTo>
                <a:lnTo>
                  <a:pt x="315404" y="83350"/>
                </a:lnTo>
                <a:lnTo>
                  <a:pt x="304177" y="68834"/>
                </a:lnTo>
                <a:lnTo>
                  <a:pt x="304177" y="168148"/>
                </a:lnTo>
                <a:lnTo>
                  <a:pt x="304177" y="295617"/>
                </a:lnTo>
                <a:lnTo>
                  <a:pt x="297345" y="337908"/>
                </a:lnTo>
                <a:lnTo>
                  <a:pt x="278307" y="374662"/>
                </a:lnTo>
                <a:lnTo>
                  <a:pt x="249301" y="403669"/>
                </a:lnTo>
                <a:lnTo>
                  <a:pt x="212547" y="422706"/>
                </a:lnTo>
                <a:lnTo>
                  <a:pt x="170256" y="429539"/>
                </a:lnTo>
                <a:lnTo>
                  <a:pt x="168135" y="429539"/>
                </a:lnTo>
                <a:lnTo>
                  <a:pt x="125857" y="422706"/>
                </a:lnTo>
                <a:lnTo>
                  <a:pt x="89090" y="403669"/>
                </a:lnTo>
                <a:lnTo>
                  <a:pt x="60083" y="374662"/>
                </a:lnTo>
                <a:lnTo>
                  <a:pt x="41059" y="337908"/>
                </a:lnTo>
                <a:lnTo>
                  <a:pt x="34213" y="295617"/>
                </a:lnTo>
                <a:lnTo>
                  <a:pt x="34213" y="168148"/>
                </a:lnTo>
                <a:lnTo>
                  <a:pt x="41059" y="125869"/>
                </a:lnTo>
                <a:lnTo>
                  <a:pt x="60083" y="89115"/>
                </a:lnTo>
                <a:lnTo>
                  <a:pt x="89090" y="60109"/>
                </a:lnTo>
                <a:lnTo>
                  <a:pt x="125857" y="41071"/>
                </a:lnTo>
                <a:lnTo>
                  <a:pt x="168135" y="34226"/>
                </a:lnTo>
                <a:lnTo>
                  <a:pt x="170256" y="34226"/>
                </a:lnTo>
                <a:lnTo>
                  <a:pt x="212547" y="41071"/>
                </a:lnTo>
                <a:lnTo>
                  <a:pt x="249301" y="60109"/>
                </a:lnTo>
                <a:lnTo>
                  <a:pt x="278307" y="89115"/>
                </a:lnTo>
                <a:lnTo>
                  <a:pt x="297345" y="125869"/>
                </a:lnTo>
                <a:lnTo>
                  <a:pt x="304177" y="168148"/>
                </a:lnTo>
                <a:lnTo>
                  <a:pt x="304177" y="68834"/>
                </a:lnTo>
                <a:lnTo>
                  <a:pt x="269582" y="34226"/>
                </a:lnTo>
                <a:lnTo>
                  <a:pt x="214896" y="6019"/>
                </a:lnTo>
                <a:lnTo>
                  <a:pt x="170256" y="0"/>
                </a:lnTo>
                <a:lnTo>
                  <a:pt x="168135" y="0"/>
                </a:lnTo>
                <a:lnTo>
                  <a:pt x="123494" y="6019"/>
                </a:lnTo>
                <a:lnTo>
                  <a:pt x="83350" y="22999"/>
                </a:lnTo>
                <a:lnTo>
                  <a:pt x="49314" y="49314"/>
                </a:lnTo>
                <a:lnTo>
                  <a:pt x="22999" y="83350"/>
                </a:lnTo>
                <a:lnTo>
                  <a:pt x="6019" y="123507"/>
                </a:lnTo>
                <a:lnTo>
                  <a:pt x="0" y="168148"/>
                </a:lnTo>
                <a:lnTo>
                  <a:pt x="0" y="295617"/>
                </a:lnTo>
                <a:lnTo>
                  <a:pt x="6019" y="340271"/>
                </a:lnTo>
                <a:lnTo>
                  <a:pt x="22999" y="380428"/>
                </a:lnTo>
                <a:lnTo>
                  <a:pt x="49314" y="414464"/>
                </a:lnTo>
                <a:lnTo>
                  <a:pt x="83350" y="440778"/>
                </a:lnTo>
                <a:lnTo>
                  <a:pt x="123494" y="457758"/>
                </a:lnTo>
                <a:lnTo>
                  <a:pt x="168135" y="463765"/>
                </a:lnTo>
                <a:lnTo>
                  <a:pt x="170256" y="463765"/>
                </a:lnTo>
                <a:lnTo>
                  <a:pt x="209880" y="459054"/>
                </a:lnTo>
                <a:lnTo>
                  <a:pt x="246151" y="445643"/>
                </a:lnTo>
                <a:lnTo>
                  <a:pt x="270535" y="429539"/>
                </a:lnTo>
                <a:lnTo>
                  <a:pt x="277952" y="424649"/>
                </a:lnTo>
                <a:lnTo>
                  <a:pt x="304177" y="397192"/>
                </a:lnTo>
                <a:lnTo>
                  <a:pt x="304177" y="465061"/>
                </a:lnTo>
                <a:lnTo>
                  <a:pt x="302577" y="478980"/>
                </a:lnTo>
                <a:lnTo>
                  <a:pt x="289636" y="511276"/>
                </a:lnTo>
                <a:lnTo>
                  <a:pt x="253263" y="549681"/>
                </a:lnTo>
                <a:lnTo>
                  <a:pt x="181356" y="581914"/>
                </a:lnTo>
                <a:lnTo>
                  <a:pt x="190195" y="614972"/>
                </a:lnTo>
                <a:lnTo>
                  <a:pt x="262331" y="584987"/>
                </a:lnTo>
                <a:lnTo>
                  <a:pt x="306209" y="547382"/>
                </a:lnTo>
                <a:lnTo>
                  <a:pt x="328853" y="509689"/>
                </a:lnTo>
                <a:lnTo>
                  <a:pt x="338315" y="465061"/>
                </a:lnTo>
                <a:lnTo>
                  <a:pt x="338391" y="397192"/>
                </a:lnTo>
                <a:lnTo>
                  <a:pt x="338391" y="168148"/>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6"/>
          <p:cNvSpPr txBox="1">
            <a:spLocks noGrp="1"/>
          </p:cNvSpPr>
          <p:nvPr>
            <p:ph type="ctrTitle"/>
          </p:nvPr>
        </p:nvSpPr>
        <p:spPr>
          <a:xfrm>
            <a:off x="7437837" y="2691824"/>
            <a:ext cx="2576829" cy="106172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700" b="0" i="0">
                <a:solidFill>
                  <a:srgbClr val="2DA5A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subTitle" idx="1"/>
          </p:nvPr>
        </p:nvSpPr>
        <p:spPr>
          <a:xfrm>
            <a:off x="1604010" y="3833368"/>
            <a:ext cx="7485380" cy="171132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000" b="0" i="0">
                <a:solidFill>
                  <a:srgbClr val="05050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ftr" idx="11"/>
          </p:nvPr>
        </p:nvSpPr>
        <p:spPr>
          <a:xfrm>
            <a:off x="3635756" y="6366129"/>
            <a:ext cx="3421888" cy="342265"/>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dt" idx="10"/>
          </p:nvPr>
        </p:nvSpPr>
        <p:spPr>
          <a:xfrm>
            <a:off x="534670" y="6366129"/>
            <a:ext cx="2459482" cy="34226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sldNum" idx="12"/>
          </p:nvPr>
        </p:nvSpPr>
        <p:spPr>
          <a:xfrm>
            <a:off x="7699248" y="6366129"/>
            <a:ext cx="2459482" cy="342265"/>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379699" y="1089953"/>
            <a:ext cx="6619905" cy="13080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700" b="0" i="0">
                <a:solidFill>
                  <a:srgbClr val="2DA5A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444500" y="3175453"/>
            <a:ext cx="4732020" cy="30734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sz="1000" b="0" i="0">
                <a:solidFill>
                  <a:srgbClr val="05050B"/>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 name="Google Shape;45;p28"/>
          <p:cNvSpPr txBox="1">
            <a:spLocks noGrp="1"/>
          </p:cNvSpPr>
          <p:nvPr>
            <p:ph type="ftr" idx="11"/>
          </p:nvPr>
        </p:nvSpPr>
        <p:spPr>
          <a:xfrm>
            <a:off x="3635756" y="6366129"/>
            <a:ext cx="3421888" cy="342265"/>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8"/>
          <p:cNvSpPr txBox="1">
            <a:spLocks noGrp="1"/>
          </p:cNvSpPr>
          <p:nvPr>
            <p:ph type="dt" idx="10"/>
          </p:nvPr>
        </p:nvSpPr>
        <p:spPr>
          <a:xfrm>
            <a:off x="534670" y="6366129"/>
            <a:ext cx="2459482" cy="34226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8"/>
          <p:cNvSpPr txBox="1">
            <a:spLocks noGrp="1"/>
          </p:cNvSpPr>
          <p:nvPr>
            <p:ph type="sldNum" idx="12"/>
          </p:nvPr>
        </p:nvSpPr>
        <p:spPr>
          <a:xfrm>
            <a:off x="7699248" y="6366129"/>
            <a:ext cx="2459482" cy="342265"/>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8"/>
        <p:cNvGrpSpPr/>
        <p:nvPr/>
      </p:nvGrpSpPr>
      <p:grpSpPr>
        <a:xfrm>
          <a:off x="0" y="0"/>
          <a:ext cx="0" cy="0"/>
          <a:chOff x="0" y="0"/>
          <a:chExt cx="0" cy="0"/>
        </a:xfrm>
      </p:grpSpPr>
      <p:sp>
        <p:nvSpPr>
          <p:cNvPr id="49" name="Google Shape;49;p27"/>
          <p:cNvSpPr txBox="1">
            <a:spLocks noGrp="1"/>
          </p:cNvSpPr>
          <p:nvPr>
            <p:ph type="title"/>
          </p:nvPr>
        </p:nvSpPr>
        <p:spPr>
          <a:xfrm>
            <a:off x="379699" y="1089953"/>
            <a:ext cx="6619905" cy="13080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700" b="0" i="0">
                <a:solidFill>
                  <a:srgbClr val="2DA5A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7"/>
          <p:cNvSpPr txBox="1">
            <a:spLocks noGrp="1"/>
          </p:cNvSpPr>
          <p:nvPr>
            <p:ph type="ftr" idx="11"/>
          </p:nvPr>
        </p:nvSpPr>
        <p:spPr>
          <a:xfrm>
            <a:off x="3635756" y="6366129"/>
            <a:ext cx="3421888" cy="342265"/>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534670" y="6366129"/>
            <a:ext cx="2459482" cy="34226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sldNum" idx="12"/>
          </p:nvPr>
        </p:nvSpPr>
        <p:spPr>
          <a:xfrm>
            <a:off x="7699248" y="6366129"/>
            <a:ext cx="2459482" cy="342265"/>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379699" y="1089953"/>
            <a:ext cx="6619905" cy="13080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700" b="0" i="0">
                <a:solidFill>
                  <a:srgbClr val="2DA5A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
          <p:cNvSpPr txBox="1">
            <a:spLocks noGrp="1"/>
          </p:cNvSpPr>
          <p:nvPr>
            <p:ph type="body" idx="1"/>
          </p:nvPr>
        </p:nvSpPr>
        <p:spPr>
          <a:xfrm>
            <a:off x="534670" y="1574419"/>
            <a:ext cx="4651629" cy="4517898"/>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body" idx="2"/>
          </p:nvPr>
        </p:nvSpPr>
        <p:spPr>
          <a:xfrm>
            <a:off x="5507101" y="1574419"/>
            <a:ext cx="4651629" cy="4517898"/>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ftr" idx="11"/>
          </p:nvPr>
        </p:nvSpPr>
        <p:spPr>
          <a:xfrm>
            <a:off x="3635756" y="6366129"/>
            <a:ext cx="3421888" cy="342265"/>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txBox="1">
            <a:spLocks noGrp="1"/>
          </p:cNvSpPr>
          <p:nvPr>
            <p:ph type="dt" idx="10"/>
          </p:nvPr>
        </p:nvSpPr>
        <p:spPr>
          <a:xfrm>
            <a:off x="534670" y="6366129"/>
            <a:ext cx="2459482" cy="34226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9"/>
          <p:cNvSpPr txBox="1">
            <a:spLocks noGrp="1"/>
          </p:cNvSpPr>
          <p:nvPr>
            <p:ph type="sldNum" idx="12"/>
          </p:nvPr>
        </p:nvSpPr>
        <p:spPr>
          <a:xfrm>
            <a:off x="7699248" y="6366129"/>
            <a:ext cx="2459482" cy="342265"/>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60"/>
        <p:cNvGrpSpPr/>
        <p:nvPr/>
      </p:nvGrpSpPr>
      <p:grpSpPr>
        <a:xfrm>
          <a:off x="0" y="0"/>
          <a:ext cx="0" cy="0"/>
          <a:chOff x="0" y="0"/>
          <a:chExt cx="0" cy="0"/>
        </a:xfrm>
      </p:grpSpPr>
      <p:sp>
        <p:nvSpPr>
          <p:cNvPr id="61" name="Google Shape;61;p30"/>
          <p:cNvSpPr/>
          <p:nvPr/>
        </p:nvSpPr>
        <p:spPr>
          <a:xfrm>
            <a:off x="457202" y="4181985"/>
            <a:ext cx="1238250" cy="1236980"/>
          </a:xfrm>
          <a:custGeom>
            <a:avLst/>
            <a:gdLst/>
            <a:ahLst/>
            <a:cxnLst/>
            <a:rect l="l" t="t" r="r" b="b"/>
            <a:pathLst>
              <a:path w="1238250" h="1236979" extrusionOk="0">
                <a:moveTo>
                  <a:pt x="618998" y="0"/>
                </a:moveTo>
                <a:lnTo>
                  <a:pt x="570695" y="1864"/>
                </a:lnTo>
                <a:lnTo>
                  <a:pt x="523396" y="7364"/>
                </a:lnTo>
                <a:lnTo>
                  <a:pt x="477240" y="16362"/>
                </a:lnTo>
                <a:lnTo>
                  <a:pt x="432366" y="28718"/>
                </a:lnTo>
                <a:lnTo>
                  <a:pt x="388913" y="44295"/>
                </a:lnTo>
                <a:lnTo>
                  <a:pt x="347019" y="62954"/>
                </a:lnTo>
                <a:lnTo>
                  <a:pt x="306822" y="84556"/>
                </a:lnTo>
                <a:lnTo>
                  <a:pt x="268462" y="108963"/>
                </a:lnTo>
                <a:lnTo>
                  <a:pt x="232077" y="136036"/>
                </a:lnTo>
                <a:lnTo>
                  <a:pt x="197806" y="165636"/>
                </a:lnTo>
                <a:lnTo>
                  <a:pt x="165787" y="197626"/>
                </a:lnTo>
                <a:lnTo>
                  <a:pt x="136160" y="231866"/>
                </a:lnTo>
                <a:lnTo>
                  <a:pt x="109062" y="268218"/>
                </a:lnTo>
                <a:lnTo>
                  <a:pt x="84633" y="306544"/>
                </a:lnTo>
                <a:lnTo>
                  <a:pt x="63011" y="346704"/>
                </a:lnTo>
                <a:lnTo>
                  <a:pt x="44336" y="388561"/>
                </a:lnTo>
                <a:lnTo>
                  <a:pt x="28744" y="431975"/>
                </a:lnTo>
                <a:lnTo>
                  <a:pt x="16377" y="476808"/>
                </a:lnTo>
                <a:lnTo>
                  <a:pt x="7371" y="522923"/>
                </a:lnTo>
                <a:lnTo>
                  <a:pt x="1865" y="570179"/>
                </a:lnTo>
                <a:lnTo>
                  <a:pt x="0" y="618439"/>
                </a:lnTo>
                <a:lnTo>
                  <a:pt x="1865" y="666699"/>
                </a:lnTo>
                <a:lnTo>
                  <a:pt x="7371" y="713955"/>
                </a:lnTo>
                <a:lnTo>
                  <a:pt x="16377" y="760069"/>
                </a:lnTo>
                <a:lnTo>
                  <a:pt x="28744" y="804902"/>
                </a:lnTo>
                <a:lnTo>
                  <a:pt x="44336" y="848317"/>
                </a:lnTo>
                <a:lnTo>
                  <a:pt x="63011" y="890173"/>
                </a:lnTo>
                <a:lnTo>
                  <a:pt x="84633" y="930334"/>
                </a:lnTo>
                <a:lnTo>
                  <a:pt x="109131" y="968752"/>
                </a:lnTo>
                <a:lnTo>
                  <a:pt x="136160" y="1005011"/>
                </a:lnTo>
                <a:lnTo>
                  <a:pt x="165787" y="1039251"/>
                </a:lnTo>
                <a:lnTo>
                  <a:pt x="197806" y="1071241"/>
                </a:lnTo>
                <a:lnTo>
                  <a:pt x="232077" y="1100842"/>
                </a:lnTo>
                <a:lnTo>
                  <a:pt x="268462" y="1127915"/>
                </a:lnTo>
                <a:lnTo>
                  <a:pt x="306822" y="1152321"/>
                </a:lnTo>
                <a:lnTo>
                  <a:pt x="347019" y="1173923"/>
                </a:lnTo>
                <a:lnTo>
                  <a:pt x="388913" y="1192582"/>
                </a:lnTo>
                <a:lnTo>
                  <a:pt x="432366" y="1208159"/>
                </a:lnTo>
                <a:lnTo>
                  <a:pt x="477240" y="1220516"/>
                </a:lnTo>
                <a:lnTo>
                  <a:pt x="523396" y="1229513"/>
                </a:lnTo>
                <a:lnTo>
                  <a:pt x="570695" y="1235014"/>
                </a:lnTo>
                <a:lnTo>
                  <a:pt x="618998" y="1236878"/>
                </a:lnTo>
                <a:lnTo>
                  <a:pt x="667300" y="1235014"/>
                </a:lnTo>
                <a:lnTo>
                  <a:pt x="714599" y="1229513"/>
                </a:lnTo>
                <a:lnTo>
                  <a:pt x="760755" y="1220516"/>
                </a:lnTo>
                <a:lnTo>
                  <a:pt x="791731" y="1211986"/>
                </a:lnTo>
                <a:lnTo>
                  <a:pt x="618998" y="1211986"/>
                </a:lnTo>
                <a:lnTo>
                  <a:pt x="570342" y="1210015"/>
                </a:lnTo>
                <a:lnTo>
                  <a:pt x="522756" y="1204203"/>
                </a:lnTo>
                <a:lnTo>
                  <a:pt x="476395" y="1194706"/>
                </a:lnTo>
                <a:lnTo>
                  <a:pt x="431412" y="1181676"/>
                </a:lnTo>
                <a:lnTo>
                  <a:pt x="387962" y="1165268"/>
                </a:lnTo>
                <a:lnTo>
                  <a:pt x="346198" y="1145635"/>
                </a:lnTo>
                <a:lnTo>
                  <a:pt x="306275" y="1122933"/>
                </a:lnTo>
                <a:lnTo>
                  <a:pt x="268346" y="1097314"/>
                </a:lnTo>
                <a:lnTo>
                  <a:pt x="232566" y="1068932"/>
                </a:lnTo>
                <a:lnTo>
                  <a:pt x="199089" y="1037942"/>
                </a:lnTo>
                <a:lnTo>
                  <a:pt x="168070" y="1004497"/>
                </a:lnTo>
                <a:lnTo>
                  <a:pt x="139598" y="968659"/>
                </a:lnTo>
                <a:lnTo>
                  <a:pt x="114017" y="930860"/>
                </a:lnTo>
                <a:lnTo>
                  <a:pt x="91293" y="890975"/>
                </a:lnTo>
                <a:lnTo>
                  <a:pt x="71642" y="849251"/>
                </a:lnTo>
                <a:lnTo>
                  <a:pt x="55218" y="805843"/>
                </a:lnTo>
                <a:lnTo>
                  <a:pt x="42176" y="760903"/>
                </a:lnTo>
                <a:lnTo>
                  <a:pt x="32669" y="714587"/>
                </a:lnTo>
                <a:lnTo>
                  <a:pt x="26852" y="667047"/>
                </a:lnTo>
                <a:lnTo>
                  <a:pt x="24879" y="618439"/>
                </a:lnTo>
                <a:lnTo>
                  <a:pt x="26852" y="569828"/>
                </a:lnTo>
                <a:lnTo>
                  <a:pt x="32669" y="522287"/>
                </a:lnTo>
                <a:lnTo>
                  <a:pt x="42176" y="475969"/>
                </a:lnTo>
                <a:lnTo>
                  <a:pt x="55218" y="431028"/>
                </a:lnTo>
                <a:lnTo>
                  <a:pt x="71642" y="387619"/>
                </a:lnTo>
                <a:lnTo>
                  <a:pt x="91293" y="345894"/>
                </a:lnTo>
                <a:lnTo>
                  <a:pt x="114017" y="306008"/>
                </a:lnTo>
                <a:lnTo>
                  <a:pt x="139661" y="268116"/>
                </a:lnTo>
                <a:lnTo>
                  <a:pt x="168070" y="232370"/>
                </a:lnTo>
                <a:lnTo>
                  <a:pt x="199089" y="198924"/>
                </a:lnTo>
                <a:lnTo>
                  <a:pt x="232566" y="167934"/>
                </a:lnTo>
                <a:lnTo>
                  <a:pt x="268346" y="139552"/>
                </a:lnTo>
                <a:lnTo>
                  <a:pt x="306275" y="113932"/>
                </a:lnTo>
                <a:lnTo>
                  <a:pt x="346198" y="91230"/>
                </a:lnTo>
                <a:lnTo>
                  <a:pt x="387962" y="71597"/>
                </a:lnTo>
                <a:lnTo>
                  <a:pt x="431412" y="55189"/>
                </a:lnTo>
                <a:lnTo>
                  <a:pt x="476395" y="42159"/>
                </a:lnTo>
                <a:lnTo>
                  <a:pt x="522756" y="32662"/>
                </a:lnTo>
                <a:lnTo>
                  <a:pt x="570342" y="26850"/>
                </a:lnTo>
                <a:lnTo>
                  <a:pt x="618998" y="24879"/>
                </a:lnTo>
                <a:lnTo>
                  <a:pt x="791685" y="24879"/>
                </a:lnTo>
                <a:lnTo>
                  <a:pt x="760755" y="16362"/>
                </a:lnTo>
                <a:lnTo>
                  <a:pt x="714599" y="7364"/>
                </a:lnTo>
                <a:lnTo>
                  <a:pt x="667300" y="1864"/>
                </a:lnTo>
                <a:lnTo>
                  <a:pt x="618998" y="0"/>
                </a:lnTo>
                <a:close/>
              </a:path>
              <a:path w="1238250" h="1236979" extrusionOk="0">
                <a:moveTo>
                  <a:pt x="791685" y="24879"/>
                </a:moveTo>
                <a:lnTo>
                  <a:pt x="618998" y="24879"/>
                </a:lnTo>
                <a:lnTo>
                  <a:pt x="667653" y="26850"/>
                </a:lnTo>
                <a:lnTo>
                  <a:pt x="715239" y="32662"/>
                </a:lnTo>
                <a:lnTo>
                  <a:pt x="761600" y="42159"/>
                </a:lnTo>
                <a:lnTo>
                  <a:pt x="806583" y="55189"/>
                </a:lnTo>
                <a:lnTo>
                  <a:pt x="850033" y="71597"/>
                </a:lnTo>
                <a:lnTo>
                  <a:pt x="891797" y="91230"/>
                </a:lnTo>
                <a:lnTo>
                  <a:pt x="931720" y="113932"/>
                </a:lnTo>
                <a:lnTo>
                  <a:pt x="969649" y="139552"/>
                </a:lnTo>
                <a:lnTo>
                  <a:pt x="1005429" y="167934"/>
                </a:lnTo>
                <a:lnTo>
                  <a:pt x="1038906" y="198924"/>
                </a:lnTo>
                <a:lnTo>
                  <a:pt x="1069925" y="232370"/>
                </a:lnTo>
                <a:lnTo>
                  <a:pt x="1098404" y="268218"/>
                </a:lnTo>
                <a:lnTo>
                  <a:pt x="1123978" y="306008"/>
                </a:lnTo>
                <a:lnTo>
                  <a:pt x="1146702" y="345894"/>
                </a:lnTo>
                <a:lnTo>
                  <a:pt x="1166353" y="387619"/>
                </a:lnTo>
                <a:lnTo>
                  <a:pt x="1182777" y="431028"/>
                </a:lnTo>
                <a:lnTo>
                  <a:pt x="1195819" y="475969"/>
                </a:lnTo>
                <a:lnTo>
                  <a:pt x="1205326" y="522287"/>
                </a:lnTo>
                <a:lnTo>
                  <a:pt x="1211143" y="569828"/>
                </a:lnTo>
                <a:lnTo>
                  <a:pt x="1213116" y="618439"/>
                </a:lnTo>
                <a:lnTo>
                  <a:pt x="1211143" y="667047"/>
                </a:lnTo>
                <a:lnTo>
                  <a:pt x="1205326" y="714587"/>
                </a:lnTo>
                <a:lnTo>
                  <a:pt x="1195819" y="760903"/>
                </a:lnTo>
                <a:lnTo>
                  <a:pt x="1182777" y="805843"/>
                </a:lnTo>
                <a:lnTo>
                  <a:pt x="1166353" y="849251"/>
                </a:lnTo>
                <a:lnTo>
                  <a:pt x="1146702" y="890975"/>
                </a:lnTo>
                <a:lnTo>
                  <a:pt x="1123978" y="930860"/>
                </a:lnTo>
                <a:lnTo>
                  <a:pt x="1098334" y="968752"/>
                </a:lnTo>
                <a:lnTo>
                  <a:pt x="1069925" y="1004497"/>
                </a:lnTo>
                <a:lnTo>
                  <a:pt x="1038906" y="1037942"/>
                </a:lnTo>
                <a:lnTo>
                  <a:pt x="1005429" y="1068932"/>
                </a:lnTo>
                <a:lnTo>
                  <a:pt x="969649" y="1097314"/>
                </a:lnTo>
                <a:lnTo>
                  <a:pt x="931720" y="1122933"/>
                </a:lnTo>
                <a:lnTo>
                  <a:pt x="891797" y="1145635"/>
                </a:lnTo>
                <a:lnTo>
                  <a:pt x="850033" y="1165268"/>
                </a:lnTo>
                <a:lnTo>
                  <a:pt x="806583" y="1181676"/>
                </a:lnTo>
                <a:lnTo>
                  <a:pt x="761600" y="1194706"/>
                </a:lnTo>
                <a:lnTo>
                  <a:pt x="715239" y="1204203"/>
                </a:lnTo>
                <a:lnTo>
                  <a:pt x="667653" y="1210015"/>
                </a:lnTo>
                <a:lnTo>
                  <a:pt x="618998" y="1211986"/>
                </a:lnTo>
                <a:lnTo>
                  <a:pt x="791731" y="1211986"/>
                </a:lnTo>
                <a:lnTo>
                  <a:pt x="849082" y="1192582"/>
                </a:lnTo>
                <a:lnTo>
                  <a:pt x="890976" y="1173923"/>
                </a:lnTo>
                <a:lnTo>
                  <a:pt x="931173" y="1152321"/>
                </a:lnTo>
                <a:lnTo>
                  <a:pt x="969533" y="1127915"/>
                </a:lnTo>
                <a:lnTo>
                  <a:pt x="1005918" y="1100842"/>
                </a:lnTo>
                <a:lnTo>
                  <a:pt x="1040189" y="1071241"/>
                </a:lnTo>
                <a:lnTo>
                  <a:pt x="1072208" y="1039251"/>
                </a:lnTo>
                <a:lnTo>
                  <a:pt x="1101835" y="1005011"/>
                </a:lnTo>
                <a:lnTo>
                  <a:pt x="1128933" y="968659"/>
                </a:lnTo>
                <a:lnTo>
                  <a:pt x="1153362" y="930334"/>
                </a:lnTo>
                <a:lnTo>
                  <a:pt x="1174984" y="890173"/>
                </a:lnTo>
                <a:lnTo>
                  <a:pt x="1193659" y="848317"/>
                </a:lnTo>
                <a:lnTo>
                  <a:pt x="1209251" y="804902"/>
                </a:lnTo>
                <a:lnTo>
                  <a:pt x="1221618" y="760069"/>
                </a:lnTo>
                <a:lnTo>
                  <a:pt x="1230624" y="713955"/>
                </a:lnTo>
                <a:lnTo>
                  <a:pt x="1236130" y="666699"/>
                </a:lnTo>
                <a:lnTo>
                  <a:pt x="1237996" y="618439"/>
                </a:lnTo>
                <a:lnTo>
                  <a:pt x="1236130" y="570179"/>
                </a:lnTo>
                <a:lnTo>
                  <a:pt x="1230624" y="522923"/>
                </a:lnTo>
                <a:lnTo>
                  <a:pt x="1221618" y="476808"/>
                </a:lnTo>
                <a:lnTo>
                  <a:pt x="1209251" y="431975"/>
                </a:lnTo>
                <a:lnTo>
                  <a:pt x="1193659" y="388561"/>
                </a:lnTo>
                <a:lnTo>
                  <a:pt x="1174984" y="346704"/>
                </a:lnTo>
                <a:lnTo>
                  <a:pt x="1153362" y="306544"/>
                </a:lnTo>
                <a:lnTo>
                  <a:pt x="1128856" y="268116"/>
                </a:lnTo>
                <a:lnTo>
                  <a:pt x="1101835" y="231866"/>
                </a:lnTo>
                <a:lnTo>
                  <a:pt x="1072208" y="197626"/>
                </a:lnTo>
                <a:lnTo>
                  <a:pt x="1040189" y="165636"/>
                </a:lnTo>
                <a:lnTo>
                  <a:pt x="1005918" y="136036"/>
                </a:lnTo>
                <a:lnTo>
                  <a:pt x="969533" y="108963"/>
                </a:lnTo>
                <a:lnTo>
                  <a:pt x="931173" y="84556"/>
                </a:lnTo>
                <a:lnTo>
                  <a:pt x="890976" y="62954"/>
                </a:lnTo>
                <a:lnTo>
                  <a:pt x="849082" y="44295"/>
                </a:lnTo>
                <a:lnTo>
                  <a:pt x="805629" y="28718"/>
                </a:lnTo>
                <a:lnTo>
                  <a:pt x="791685" y="24879"/>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0"/>
          <p:cNvSpPr/>
          <p:nvPr/>
        </p:nvSpPr>
        <p:spPr>
          <a:xfrm>
            <a:off x="492277" y="4370006"/>
            <a:ext cx="1026794" cy="1026794"/>
          </a:xfrm>
          <a:custGeom>
            <a:avLst/>
            <a:gdLst/>
            <a:ahLst/>
            <a:cxnLst/>
            <a:rect l="l" t="t" r="r" b="b"/>
            <a:pathLst>
              <a:path w="1026794" h="1026795" extrusionOk="0">
                <a:moveTo>
                  <a:pt x="1026439" y="513219"/>
                </a:moveTo>
                <a:lnTo>
                  <a:pt x="1024331" y="466572"/>
                </a:lnTo>
                <a:lnTo>
                  <a:pt x="1018146" y="421081"/>
                </a:lnTo>
                <a:lnTo>
                  <a:pt x="1010881" y="389242"/>
                </a:lnTo>
                <a:lnTo>
                  <a:pt x="1010881" y="513219"/>
                </a:lnTo>
                <a:lnTo>
                  <a:pt x="1008595" y="561073"/>
                </a:lnTo>
                <a:lnTo>
                  <a:pt x="1001890" y="607669"/>
                </a:lnTo>
                <a:lnTo>
                  <a:pt x="990968" y="652767"/>
                </a:lnTo>
                <a:lnTo>
                  <a:pt x="976045" y="696175"/>
                </a:lnTo>
                <a:lnTo>
                  <a:pt x="957313" y="737692"/>
                </a:lnTo>
                <a:lnTo>
                  <a:pt x="935012" y="777087"/>
                </a:lnTo>
                <a:lnTo>
                  <a:pt x="909332" y="814158"/>
                </a:lnTo>
                <a:lnTo>
                  <a:pt x="880491" y="848702"/>
                </a:lnTo>
                <a:lnTo>
                  <a:pt x="848690" y="880491"/>
                </a:lnTo>
                <a:lnTo>
                  <a:pt x="814158" y="909332"/>
                </a:lnTo>
                <a:lnTo>
                  <a:pt x="777087" y="935012"/>
                </a:lnTo>
                <a:lnTo>
                  <a:pt x="737692" y="957326"/>
                </a:lnTo>
                <a:lnTo>
                  <a:pt x="696175" y="976045"/>
                </a:lnTo>
                <a:lnTo>
                  <a:pt x="652767" y="990968"/>
                </a:lnTo>
                <a:lnTo>
                  <a:pt x="607656" y="1001890"/>
                </a:lnTo>
                <a:lnTo>
                  <a:pt x="561073" y="1008595"/>
                </a:lnTo>
                <a:lnTo>
                  <a:pt x="513219" y="1010881"/>
                </a:lnTo>
                <a:lnTo>
                  <a:pt x="465353" y="1008595"/>
                </a:lnTo>
                <a:lnTo>
                  <a:pt x="418769" y="1001890"/>
                </a:lnTo>
                <a:lnTo>
                  <a:pt x="373659" y="990968"/>
                </a:lnTo>
                <a:lnTo>
                  <a:pt x="330250" y="976045"/>
                </a:lnTo>
                <a:lnTo>
                  <a:pt x="288747" y="957326"/>
                </a:lnTo>
                <a:lnTo>
                  <a:pt x="282473" y="953782"/>
                </a:lnTo>
                <a:lnTo>
                  <a:pt x="312851" y="964234"/>
                </a:lnTo>
                <a:lnTo>
                  <a:pt x="357263" y="973239"/>
                </a:lnTo>
                <a:lnTo>
                  <a:pt x="403529" y="976325"/>
                </a:lnTo>
                <a:lnTo>
                  <a:pt x="449808" y="973239"/>
                </a:lnTo>
                <a:lnTo>
                  <a:pt x="465264" y="970102"/>
                </a:lnTo>
                <a:lnTo>
                  <a:pt x="494207" y="964234"/>
                </a:lnTo>
                <a:lnTo>
                  <a:pt x="536333" y="949731"/>
                </a:lnTo>
                <a:lnTo>
                  <a:pt x="575754" y="930135"/>
                </a:lnTo>
                <a:lnTo>
                  <a:pt x="612089" y="905840"/>
                </a:lnTo>
                <a:lnTo>
                  <a:pt x="644893" y="877252"/>
                </a:lnTo>
                <a:lnTo>
                  <a:pt x="673785" y="844791"/>
                </a:lnTo>
                <a:lnTo>
                  <a:pt x="698334" y="808850"/>
                </a:lnTo>
                <a:lnTo>
                  <a:pt x="718146" y="769835"/>
                </a:lnTo>
                <a:lnTo>
                  <a:pt x="732802" y="728167"/>
                </a:lnTo>
                <a:lnTo>
                  <a:pt x="741895" y="684225"/>
                </a:lnTo>
                <a:lnTo>
                  <a:pt x="745020" y="638441"/>
                </a:lnTo>
                <a:lnTo>
                  <a:pt x="741895" y="592658"/>
                </a:lnTo>
                <a:lnTo>
                  <a:pt x="738797" y="577684"/>
                </a:lnTo>
                <a:lnTo>
                  <a:pt x="738797" y="638441"/>
                </a:lnTo>
                <a:lnTo>
                  <a:pt x="735164" y="687387"/>
                </a:lnTo>
                <a:lnTo>
                  <a:pt x="724585" y="734123"/>
                </a:lnTo>
                <a:lnTo>
                  <a:pt x="707593" y="778141"/>
                </a:lnTo>
                <a:lnTo>
                  <a:pt x="684720" y="818908"/>
                </a:lnTo>
                <a:lnTo>
                  <a:pt x="656463" y="855916"/>
                </a:lnTo>
                <a:lnTo>
                  <a:pt x="623379" y="888657"/>
                </a:lnTo>
                <a:lnTo>
                  <a:pt x="585965" y="916597"/>
                </a:lnTo>
                <a:lnTo>
                  <a:pt x="544753" y="939228"/>
                </a:lnTo>
                <a:lnTo>
                  <a:pt x="500253" y="956043"/>
                </a:lnTo>
                <a:lnTo>
                  <a:pt x="453009" y="966508"/>
                </a:lnTo>
                <a:lnTo>
                  <a:pt x="403529" y="970102"/>
                </a:lnTo>
                <a:lnTo>
                  <a:pt x="354050" y="966508"/>
                </a:lnTo>
                <a:lnTo>
                  <a:pt x="306806" y="956043"/>
                </a:lnTo>
                <a:lnTo>
                  <a:pt x="262318" y="939228"/>
                </a:lnTo>
                <a:lnTo>
                  <a:pt x="212280" y="909332"/>
                </a:lnTo>
                <a:lnTo>
                  <a:pt x="177736" y="880491"/>
                </a:lnTo>
                <a:lnTo>
                  <a:pt x="145935" y="848702"/>
                </a:lnTo>
                <a:lnTo>
                  <a:pt x="99479" y="778141"/>
                </a:lnTo>
                <a:lnTo>
                  <a:pt x="82486" y="734123"/>
                </a:lnTo>
                <a:lnTo>
                  <a:pt x="71907" y="687387"/>
                </a:lnTo>
                <a:lnTo>
                  <a:pt x="68262" y="638441"/>
                </a:lnTo>
                <a:lnTo>
                  <a:pt x="71907" y="589495"/>
                </a:lnTo>
                <a:lnTo>
                  <a:pt x="82486" y="542759"/>
                </a:lnTo>
                <a:lnTo>
                  <a:pt x="99479" y="498741"/>
                </a:lnTo>
                <a:lnTo>
                  <a:pt x="122351" y="457974"/>
                </a:lnTo>
                <a:lnTo>
                  <a:pt x="150596" y="420954"/>
                </a:lnTo>
                <a:lnTo>
                  <a:pt x="183692" y="388226"/>
                </a:lnTo>
                <a:lnTo>
                  <a:pt x="221107" y="360273"/>
                </a:lnTo>
                <a:lnTo>
                  <a:pt x="262318" y="337642"/>
                </a:lnTo>
                <a:lnTo>
                  <a:pt x="306806" y="320840"/>
                </a:lnTo>
                <a:lnTo>
                  <a:pt x="354050" y="310375"/>
                </a:lnTo>
                <a:lnTo>
                  <a:pt x="403529" y="306768"/>
                </a:lnTo>
                <a:lnTo>
                  <a:pt x="453009" y="310375"/>
                </a:lnTo>
                <a:lnTo>
                  <a:pt x="500253" y="320840"/>
                </a:lnTo>
                <a:lnTo>
                  <a:pt x="544753" y="337642"/>
                </a:lnTo>
                <a:lnTo>
                  <a:pt x="585965" y="360273"/>
                </a:lnTo>
                <a:lnTo>
                  <a:pt x="623379" y="388226"/>
                </a:lnTo>
                <a:lnTo>
                  <a:pt x="656463" y="420954"/>
                </a:lnTo>
                <a:lnTo>
                  <a:pt x="684720" y="457974"/>
                </a:lnTo>
                <a:lnTo>
                  <a:pt x="707593" y="498741"/>
                </a:lnTo>
                <a:lnTo>
                  <a:pt x="724585" y="542759"/>
                </a:lnTo>
                <a:lnTo>
                  <a:pt x="735164" y="589495"/>
                </a:lnTo>
                <a:lnTo>
                  <a:pt x="738797" y="638441"/>
                </a:lnTo>
                <a:lnTo>
                  <a:pt x="738797" y="577684"/>
                </a:lnTo>
                <a:lnTo>
                  <a:pt x="718146" y="507047"/>
                </a:lnTo>
                <a:lnTo>
                  <a:pt x="698334" y="468033"/>
                </a:lnTo>
                <a:lnTo>
                  <a:pt x="673785" y="432092"/>
                </a:lnTo>
                <a:lnTo>
                  <a:pt x="644893" y="399630"/>
                </a:lnTo>
                <a:lnTo>
                  <a:pt x="612089" y="371043"/>
                </a:lnTo>
                <a:lnTo>
                  <a:pt x="575754" y="346748"/>
                </a:lnTo>
                <a:lnTo>
                  <a:pt x="536333" y="327139"/>
                </a:lnTo>
                <a:lnTo>
                  <a:pt x="494207" y="312635"/>
                </a:lnTo>
                <a:lnTo>
                  <a:pt x="449808" y="303644"/>
                </a:lnTo>
                <a:lnTo>
                  <a:pt x="403529" y="300545"/>
                </a:lnTo>
                <a:lnTo>
                  <a:pt x="357263" y="303644"/>
                </a:lnTo>
                <a:lnTo>
                  <a:pt x="312851" y="312635"/>
                </a:lnTo>
                <a:lnTo>
                  <a:pt x="270738" y="327139"/>
                </a:lnTo>
                <a:lnTo>
                  <a:pt x="231305" y="346748"/>
                </a:lnTo>
                <a:lnTo>
                  <a:pt x="194983" y="371043"/>
                </a:lnTo>
                <a:lnTo>
                  <a:pt x="162179" y="399630"/>
                </a:lnTo>
                <a:lnTo>
                  <a:pt x="133286" y="432092"/>
                </a:lnTo>
                <a:lnTo>
                  <a:pt x="108737" y="468033"/>
                </a:lnTo>
                <a:lnTo>
                  <a:pt x="88925" y="507047"/>
                </a:lnTo>
                <a:lnTo>
                  <a:pt x="74269" y="548716"/>
                </a:lnTo>
                <a:lnTo>
                  <a:pt x="65163" y="592658"/>
                </a:lnTo>
                <a:lnTo>
                  <a:pt x="62039" y="638441"/>
                </a:lnTo>
                <a:lnTo>
                  <a:pt x="65163" y="684225"/>
                </a:lnTo>
                <a:lnTo>
                  <a:pt x="74269" y="728167"/>
                </a:lnTo>
                <a:lnTo>
                  <a:pt x="88925" y="769835"/>
                </a:lnTo>
                <a:lnTo>
                  <a:pt x="95885" y="783551"/>
                </a:lnTo>
                <a:lnTo>
                  <a:pt x="91414" y="777087"/>
                </a:lnTo>
                <a:lnTo>
                  <a:pt x="69113" y="737692"/>
                </a:lnTo>
                <a:lnTo>
                  <a:pt x="50393" y="696175"/>
                </a:lnTo>
                <a:lnTo>
                  <a:pt x="35471" y="652767"/>
                </a:lnTo>
                <a:lnTo>
                  <a:pt x="24549" y="607669"/>
                </a:lnTo>
                <a:lnTo>
                  <a:pt x="17830" y="561073"/>
                </a:lnTo>
                <a:lnTo>
                  <a:pt x="15557" y="513219"/>
                </a:lnTo>
                <a:lnTo>
                  <a:pt x="17830" y="465353"/>
                </a:lnTo>
                <a:lnTo>
                  <a:pt x="24549" y="418769"/>
                </a:lnTo>
                <a:lnTo>
                  <a:pt x="35471" y="373659"/>
                </a:lnTo>
                <a:lnTo>
                  <a:pt x="50393" y="330250"/>
                </a:lnTo>
                <a:lnTo>
                  <a:pt x="69113" y="288747"/>
                </a:lnTo>
                <a:lnTo>
                  <a:pt x="91414" y="249351"/>
                </a:lnTo>
                <a:lnTo>
                  <a:pt x="117094" y="212280"/>
                </a:lnTo>
                <a:lnTo>
                  <a:pt x="145935" y="177736"/>
                </a:lnTo>
                <a:lnTo>
                  <a:pt x="177736" y="145935"/>
                </a:lnTo>
                <a:lnTo>
                  <a:pt x="212280" y="117094"/>
                </a:lnTo>
                <a:lnTo>
                  <a:pt x="249351" y="91414"/>
                </a:lnTo>
                <a:lnTo>
                  <a:pt x="288747" y="69113"/>
                </a:lnTo>
                <a:lnTo>
                  <a:pt x="330250" y="50393"/>
                </a:lnTo>
                <a:lnTo>
                  <a:pt x="373659" y="35458"/>
                </a:lnTo>
                <a:lnTo>
                  <a:pt x="418769" y="24536"/>
                </a:lnTo>
                <a:lnTo>
                  <a:pt x="465353" y="17830"/>
                </a:lnTo>
                <a:lnTo>
                  <a:pt x="513219" y="15557"/>
                </a:lnTo>
                <a:lnTo>
                  <a:pt x="561073" y="17830"/>
                </a:lnTo>
                <a:lnTo>
                  <a:pt x="607656" y="24536"/>
                </a:lnTo>
                <a:lnTo>
                  <a:pt x="652767" y="35458"/>
                </a:lnTo>
                <a:lnTo>
                  <a:pt x="696175" y="50393"/>
                </a:lnTo>
                <a:lnTo>
                  <a:pt x="737692" y="69113"/>
                </a:lnTo>
                <a:lnTo>
                  <a:pt x="777087" y="91414"/>
                </a:lnTo>
                <a:lnTo>
                  <a:pt x="814158" y="117094"/>
                </a:lnTo>
                <a:lnTo>
                  <a:pt x="848690" y="145935"/>
                </a:lnTo>
                <a:lnTo>
                  <a:pt x="880491" y="177736"/>
                </a:lnTo>
                <a:lnTo>
                  <a:pt x="909332" y="212280"/>
                </a:lnTo>
                <a:lnTo>
                  <a:pt x="935012" y="249351"/>
                </a:lnTo>
                <a:lnTo>
                  <a:pt x="957313" y="288747"/>
                </a:lnTo>
                <a:lnTo>
                  <a:pt x="976045" y="330250"/>
                </a:lnTo>
                <a:lnTo>
                  <a:pt x="990968" y="373659"/>
                </a:lnTo>
                <a:lnTo>
                  <a:pt x="1001890" y="418769"/>
                </a:lnTo>
                <a:lnTo>
                  <a:pt x="1008595" y="465353"/>
                </a:lnTo>
                <a:lnTo>
                  <a:pt x="1010881" y="513219"/>
                </a:lnTo>
                <a:lnTo>
                  <a:pt x="1010881" y="389242"/>
                </a:lnTo>
                <a:lnTo>
                  <a:pt x="994270" y="334327"/>
                </a:lnTo>
                <a:lnTo>
                  <a:pt x="976947" y="293408"/>
                </a:lnTo>
                <a:lnTo>
                  <a:pt x="956271" y="254393"/>
                </a:lnTo>
                <a:lnTo>
                  <a:pt x="932421" y="217436"/>
                </a:lnTo>
                <a:lnTo>
                  <a:pt x="905586" y="182740"/>
                </a:lnTo>
                <a:lnTo>
                  <a:pt x="875944" y="150482"/>
                </a:lnTo>
                <a:lnTo>
                  <a:pt x="843686" y="120853"/>
                </a:lnTo>
                <a:lnTo>
                  <a:pt x="809002" y="94018"/>
                </a:lnTo>
                <a:lnTo>
                  <a:pt x="772045" y="70167"/>
                </a:lnTo>
                <a:lnTo>
                  <a:pt x="733031" y="49491"/>
                </a:lnTo>
                <a:lnTo>
                  <a:pt x="692111" y="32156"/>
                </a:lnTo>
                <a:lnTo>
                  <a:pt x="649490" y="18364"/>
                </a:lnTo>
                <a:lnTo>
                  <a:pt x="637197" y="15557"/>
                </a:lnTo>
                <a:lnTo>
                  <a:pt x="605345" y="8280"/>
                </a:lnTo>
                <a:lnTo>
                  <a:pt x="559866" y="2095"/>
                </a:lnTo>
                <a:lnTo>
                  <a:pt x="513219" y="0"/>
                </a:lnTo>
                <a:lnTo>
                  <a:pt x="466572" y="2095"/>
                </a:lnTo>
                <a:lnTo>
                  <a:pt x="421081" y="8280"/>
                </a:lnTo>
                <a:lnTo>
                  <a:pt x="376936" y="18364"/>
                </a:lnTo>
                <a:lnTo>
                  <a:pt x="334314" y="32156"/>
                </a:lnTo>
                <a:lnTo>
                  <a:pt x="293408" y="49491"/>
                </a:lnTo>
                <a:lnTo>
                  <a:pt x="254381" y="70167"/>
                </a:lnTo>
                <a:lnTo>
                  <a:pt x="217436" y="94018"/>
                </a:lnTo>
                <a:lnTo>
                  <a:pt x="182740" y="120853"/>
                </a:lnTo>
                <a:lnTo>
                  <a:pt x="150482" y="150482"/>
                </a:lnTo>
                <a:lnTo>
                  <a:pt x="120853" y="182740"/>
                </a:lnTo>
                <a:lnTo>
                  <a:pt x="94018" y="217436"/>
                </a:lnTo>
                <a:lnTo>
                  <a:pt x="70167" y="254393"/>
                </a:lnTo>
                <a:lnTo>
                  <a:pt x="49491" y="293408"/>
                </a:lnTo>
                <a:lnTo>
                  <a:pt x="32156" y="334327"/>
                </a:lnTo>
                <a:lnTo>
                  <a:pt x="18364" y="376936"/>
                </a:lnTo>
                <a:lnTo>
                  <a:pt x="8280" y="421081"/>
                </a:lnTo>
                <a:lnTo>
                  <a:pt x="2095" y="466572"/>
                </a:lnTo>
                <a:lnTo>
                  <a:pt x="0" y="513219"/>
                </a:lnTo>
                <a:lnTo>
                  <a:pt x="2095" y="559866"/>
                </a:lnTo>
                <a:lnTo>
                  <a:pt x="8280" y="605345"/>
                </a:lnTo>
                <a:lnTo>
                  <a:pt x="18364" y="649490"/>
                </a:lnTo>
                <a:lnTo>
                  <a:pt x="32156" y="692111"/>
                </a:lnTo>
                <a:lnTo>
                  <a:pt x="49491" y="733018"/>
                </a:lnTo>
                <a:lnTo>
                  <a:pt x="70167" y="772045"/>
                </a:lnTo>
                <a:lnTo>
                  <a:pt x="94018" y="808990"/>
                </a:lnTo>
                <a:lnTo>
                  <a:pt x="120853" y="843686"/>
                </a:lnTo>
                <a:lnTo>
                  <a:pt x="150482" y="875944"/>
                </a:lnTo>
                <a:lnTo>
                  <a:pt x="182740" y="905586"/>
                </a:lnTo>
                <a:lnTo>
                  <a:pt x="217436" y="932421"/>
                </a:lnTo>
                <a:lnTo>
                  <a:pt x="254381" y="956259"/>
                </a:lnTo>
                <a:lnTo>
                  <a:pt x="293408" y="976947"/>
                </a:lnTo>
                <a:lnTo>
                  <a:pt x="334314" y="994270"/>
                </a:lnTo>
                <a:lnTo>
                  <a:pt x="376936" y="1008075"/>
                </a:lnTo>
                <a:lnTo>
                  <a:pt x="421081" y="1018146"/>
                </a:lnTo>
                <a:lnTo>
                  <a:pt x="466572" y="1024331"/>
                </a:lnTo>
                <a:lnTo>
                  <a:pt x="513219" y="1026439"/>
                </a:lnTo>
                <a:lnTo>
                  <a:pt x="559866" y="1024331"/>
                </a:lnTo>
                <a:lnTo>
                  <a:pt x="605345" y="1018146"/>
                </a:lnTo>
                <a:lnTo>
                  <a:pt x="649490" y="1008075"/>
                </a:lnTo>
                <a:lnTo>
                  <a:pt x="692111" y="994270"/>
                </a:lnTo>
                <a:lnTo>
                  <a:pt x="733031" y="976947"/>
                </a:lnTo>
                <a:lnTo>
                  <a:pt x="772045" y="956259"/>
                </a:lnTo>
                <a:lnTo>
                  <a:pt x="809002" y="932421"/>
                </a:lnTo>
                <a:lnTo>
                  <a:pt x="843686" y="905586"/>
                </a:lnTo>
                <a:lnTo>
                  <a:pt x="875944" y="875944"/>
                </a:lnTo>
                <a:lnTo>
                  <a:pt x="905586" y="843686"/>
                </a:lnTo>
                <a:lnTo>
                  <a:pt x="932421" y="808990"/>
                </a:lnTo>
                <a:lnTo>
                  <a:pt x="956271" y="772045"/>
                </a:lnTo>
                <a:lnTo>
                  <a:pt x="976947" y="733018"/>
                </a:lnTo>
                <a:lnTo>
                  <a:pt x="994270" y="692111"/>
                </a:lnTo>
                <a:lnTo>
                  <a:pt x="1008075" y="649490"/>
                </a:lnTo>
                <a:lnTo>
                  <a:pt x="1018146" y="605345"/>
                </a:lnTo>
                <a:lnTo>
                  <a:pt x="1024331" y="559866"/>
                </a:lnTo>
                <a:lnTo>
                  <a:pt x="1026439" y="513219"/>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0"/>
          <p:cNvSpPr/>
          <p:nvPr/>
        </p:nvSpPr>
        <p:spPr>
          <a:xfrm>
            <a:off x="523219" y="4524334"/>
            <a:ext cx="852805" cy="852805"/>
          </a:xfrm>
          <a:custGeom>
            <a:avLst/>
            <a:gdLst/>
            <a:ahLst/>
            <a:cxnLst/>
            <a:rect l="l" t="t" r="r" b="b"/>
            <a:pathLst>
              <a:path w="852805" h="852804" extrusionOk="0">
                <a:moveTo>
                  <a:pt x="426173" y="0"/>
                </a:moveTo>
                <a:lnTo>
                  <a:pt x="379803" y="2505"/>
                </a:lnTo>
                <a:lnTo>
                  <a:pt x="334864" y="9847"/>
                </a:lnTo>
                <a:lnTo>
                  <a:pt x="291616" y="21763"/>
                </a:lnTo>
                <a:lnTo>
                  <a:pt x="250322" y="37991"/>
                </a:lnTo>
                <a:lnTo>
                  <a:pt x="211245" y="58270"/>
                </a:lnTo>
                <a:lnTo>
                  <a:pt x="174645" y="82337"/>
                </a:lnTo>
                <a:lnTo>
                  <a:pt x="140786" y="109930"/>
                </a:lnTo>
                <a:lnTo>
                  <a:pt x="109929" y="140788"/>
                </a:lnTo>
                <a:lnTo>
                  <a:pt x="82336" y="174648"/>
                </a:lnTo>
                <a:lnTo>
                  <a:pt x="58269" y="211248"/>
                </a:lnTo>
                <a:lnTo>
                  <a:pt x="37991" y="250327"/>
                </a:lnTo>
                <a:lnTo>
                  <a:pt x="21763" y="291622"/>
                </a:lnTo>
                <a:lnTo>
                  <a:pt x="9847" y="334872"/>
                </a:lnTo>
                <a:lnTo>
                  <a:pt x="2505" y="379814"/>
                </a:lnTo>
                <a:lnTo>
                  <a:pt x="0" y="426186"/>
                </a:lnTo>
                <a:lnTo>
                  <a:pt x="2505" y="472556"/>
                </a:lnTo>
                <a:lnTo>
                  <a:pt x="9847" y="517496"/>
                </a:lnTo>
                <a:lnTo>
                  <a:pt x="21763" y="560744"/>
                </a:lnTo>
                <a:lnTo>
                  <a:pt x="37991" y="602037"/>
                </a:lnTo>
                <a:lnTo>
                  <a:pt x="58269" y="641115"/>
                </a:lnTo>
                <a:lnTo>
                  <a:pt x="82336" y="677714"/>
                </a:lnTo>
                <a:lnTo>
                  <a:pt x="109929" y="711573"/>
                </a:lnTo>
                <a:lnTo>
                  <a:pt x="140786" y="742430"/>
                </a:lnTo>
                <a:lnTo>
                  <a:pt x="174645" y="770023"/>
                </a:lnTo>
                <a:lnTo>
                  <a:pt x="211245" y="794090"/>
                </a:lnTo>
                <a:lnTo>
                  <a:pt x="250322" y="814369"/>
                </a:lnTo>
                <a:lnTo>
                  <a:pt x="291616" y="830597"/>
                </a:lnTo>
                <a:lnTo>
                  <a:pt x="334864" y="842513"/>
                </a:lnTo>
                <a:lnTo>
                  <a:pt x="379803" y="849855"/>
                </a:lnTo>
                <a:lnTo>
                  <a:pt x="426173" y="852360"/>
                </a:lnTo>
                <a:lnTo>
                  <a:pt x="472543" y="849855"/>
                </a:lnTo>
                <a:lnTo>
                  <a:pt x="517483" y="842513"/>
                </a:lnTo>
                <a:lnTo>
                  <a:pt x="526915" y="839914"/>
                </a:lnTo>
                <a:lnTo>
                  <a:pt x="426173" y="839914"/>
                </a:lnTo>
                <a:lnTo>
                  <a:pt x="377992" y="837125"/>
                </a:lnTo>
                <a:lnTo>
                  <a:pt x="331424" y="828968"/>
                </a:lnTo>
                <a:lnTo>
                  <a:pt x="286785" y="815755"/>
                </a:lnTo>
                <a:lnTo>
                  <a:pt x="244386" y="797798"/>
                </a:lnTo>
                <a:lnTo>
                  <a:pt x="204541" y="775412"/>
                </a:lnTo>
                <a:lnTo>
                  <a:pt x="167561" y="748908"/>
                </a:lnTo>
                <a:lnTo>
                  <a:pt x="133761" y="718599"/>
                </a:lnTo>
                <a:lnTo>
                  <a:pt x="103452" y="684798"/>
                </a:lnTo>
                <a:lnTo>
                  <a:pt x="76948" y="647819"/>
                </a:lnTo>
                <a:lnTo>
                  <a:pt x="54561" y="607973"/>
                </a:lnTo>
                <a:lnTo>
                  <a:pt x="36605" y="565574"/>
                </a:lnTo>
                <a:lnTo>
                  <a:pt x="23392" y="520935"/>
                </a:lnTo>
                <a:lnTo>
                  <a:pt x="15234" y="474368"/>
                </a:lnTo>
                <a:lnTo>
                  <a:pt x="12446" y="426186"/>
                </a:lnTo>
                <a:lnTo>
                  <a:pt x="15234" y="378002"/>
                </a:lnTo>
                <a:lnTo>
                  <a:pt x="23392" y="331432"/>
                </a:lnTo>
                <a:lnTo>
                  <a:pt x="36605" y="286791"/>
                </a:lnTo>
                <a:lnTo>
                  <a:pt x="54561" y="244391"/>
                </a:lnTo>
                <a:lnTo>
                  <a:pt x="76948" y="204544"/>
                </a:lnTo>
                <a:lnTo>
                  <a:pt x="103452" y="167564"/>
                </a:lnTo>
                <a:lnTo>
                  <a:pt x="133761" y="133762"/>
                </a:lnTo>
                <a:lnTo>
                  <a:pt x="167561" y="103453"/>
                </a:lnTo>
                <a:lnTo>
                  <a:pt x="204541" y="76948"/>
                </a:lnTo>
                <a:lnTo>
                  <a:pt x="244386" y="54562"/>
                </a:lnTo>
                <a:lnTo>
                  <a:pt x="286785" y="36605"/>
                </a:lnTo>
                <a:lnTo>
                  <a:pt x="331424" y="23392"/>
                </a:lnTo>
                <a:lnTo>
                  <a:pt x="377992" y="15234"/>
                </a:lnTo>
                <a:lnTo>
                  <a:pt x="426173" y="12445"/>
                </a:lnTo>
                <a:lnTo>
                  <a:pt x="526915" y="12445"/>
                </a:lnTo>
                <a:lnTo>
                  <a:pt x="517483" y="9847"/>
                </a:lnTo>
                <a:lnTo>
                  <a:pt x="472543" y="2505"/>
                </a:lnTo>
                <a:lnTo>
                  <a:pt x="426173" y="0"/>
                </a:lnTo>
                <a:close/>
              </a:path>
              <a:path w="852805" h="852804" extrusionOk="0">
                <a:moveTo>
                  <a:pt x="526915" y="12445"/>
                </a:moveTo>
                <a:lnTo>
                  <a:pt x="426173" y="12445"/>
                </a:lnTo>
                <a:lnTo>
                  <a:pt x="474355" y="15234"/>
                </a:lnTo>
                <a:lnTo>
                  <a:pt x="520922" y="23392"/>
                </a:lnTo>
                <a:lnTo>
                  <a:pt x="565562" y="36605"/>
                </a:lnTo>
                <a:lnTo>
                  <a:pt x="607961" y="54562"/>
                </a:lnTo>
                <a:lnTo>
                  <a:pt x="647806" y="76948"/>
                </a:lnTo>
                <a:lnTo>
                  <a:pt x="684786" y="103453"/>
                </a:lnTo>
                <a:lnTo>
                  <a:pt x="718586" y="133762"/>
                </a:lnTo>
                <a:lnTo>
                  <a:pt x="748895" y="167564"/>
                </a:lnTo>
                <a:lnTo>
                  <a:pt x="775399" y="204544"/>
                </a:lnTo>
                <a:lnTo>
                  <a:pt x="797786" y="244391"/>
                </a:lnTo>
                <a:lnTo>
                  <a:pt x="815742" y="286791"/>
                </a:lnTo>
                <a:lnTo>
                  <a:pt x="828955" y="331432"/>
                </a:lnTo>
                <a:lnTo>
                  <a:pt x="837113" y="378002"/>
                </a:lnTo>
                <a:lnTo>
                  <a:pt x="839901" y="426186"/>
                </a:lnTo>
                <a:lnTo>
                  <a:pt x="837113" y="474368"/>
                </a:lnTo>
                <a:lnTo>
                  <a:pt x="828955" y="520935"/>
                </a:lnTo>
                <a:lnTo>
                  <a:pt x="815742" y="565574"/>
                </a:lnTo>
                <a:lnTo>
                  <a:pt x="797786" y="607973"/>
                </a:lnTo>
                <a:lnTo>
                  <a:pt x="775399" y="647819"/>
                </a:lnTo>
                <a:lnTo>
                  <a:pt x="748895" y="684798"/>
                </a:lnTo>
                <a:lnTo>
                  <a:pt x="718586" y="718599"/>
                </a:lnTo>
                <a:lnTo>
                  <a:pt x="684786" y="748908"/>
                </a:lnTo>
                <a:lnTo>
                  <a:pt x="647806" y="775412"/>
                </a:lnTo>
                <a:lnTo>
                  <a:pt x="607961" y="797798"/>
                </a:lnTo>
                <a:lnTo>
                  <a:pt x="565562" y="815755"/>
                </a:lnTo>
                <a:lnTo>
                  <a:pt x="520922" y="828968"/>
                </a:lnTo>
                <a:lnTo>
                  <a:pt x="474355" y="837125"/>
                </a:lnTo>
                <a:lnTo>
                  <a:pt x="426173" y="839914"/>
                </a:lnTo>
                <a:lnTo>
                  <a:pt x="526915" y="839914"/>
                </a:lnTo>
                <a:lnTo>
                  <a:pt x="602025" y="814369"/>
                </a:lnTo>
                <a:lnTo>
                  <a:pt x="641102" y="794090"/>
                </a:lnTo>
                <a:lnTo>
                  <a:pt x="677701" y="770023"/>
                </a:lnTo>
                <a:lnTo>
                  <a:pt x="711561" y="742430"/>
                </a:lnTo>
                <a:lnTo>
                  <a:pt x="742418" y="711573"/>
                </a:lnTo>
                <a:lnTo>
                  <a:pt x="770011" y="677714"/>
                </a:lnTo>
                <a:lnTo>
                  <a:pt x="794077" y="641115"/>
                </a:lnTo>
                <a:lnTo>
                  <a:pt x="814356" y="602037"/>
                </a:lnTo>
                <a:lnTo>
                  <a:pt x="830584" y="560744"/>
                </a:lnTo>
                <a:lnTo>
                  <a:pt x="842500" y="517496"/>
                </a:lnTo>
                <a:lnTo>
                  <a:pt x="849842" y="472556"/>
                </a:lnTo>
                <a:lnTo>
                  <a:pt x="852347" y="426186"/>
                </a:lnTo>
                <a:lnTo>
                  <a:pt x="849842" y="379814"/>
                </a:lnTo>
                <a:lnTo>
                  <a:pt x="842500" y="334872"/>
                </a:lnTo>
                <a:lnTo>
                  <a:pt x="830584" y="291622"/>
                </a:lnTo>
                <a:lnTo>
                  <a:pt x="814356" y="250327"/>
                </a:lnTo>
                <a:lnTo>
                  <a:pt x="794077" y="211248"/>
                </a:lnTo>
                <a:lnTo>
                  <a:pt x="770011" y="174648"/>
                </a:lnTo>
                <a:lnTo>
                  <a:pt x="742418" y="140788"/>
                </a:lnTo>
                <a:lnTo>
                  <a:pt x="711561" y="109930"/>
                </a:lnTo>
                <a:lnTo>
                  <a:pt x="677701" y="82337"/>
                </a:lnTo>
                <a:lnTo>
                  <a:pt x="641102" y="58270"/>
                </a:lnTo>
                <a:lnTo>
                  <a:pt x="602025" y="37991"/>
                </a:lnTo>
                <a:lnTo>
                  <a:pt x="560731" y="21763"/>
                </a:lnTo>
                <a:lnTo>
                  <a:pt x="526915" y="12445"/>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0"/>
          <p:cNvSpPr/>
          <p:nvPr/>
        </p:nvSpPr>
        <p:spPr>
          <a:xfrm>
            <a:off x="1890571" y="4427900"/>
            <a:ext cx="436245" cy="603885"/>
          </a:xfrm>
          <a:custGeom>
            <a:avLst/>
            <a:gdLst/>
            <a:ahLst/>
            <a:cxnLst/>
            <a:rect l="l" t="t" r="r" b="b"/>
            <a:pathLst>
              <a:path w="436244" h="603885" extrusionOk="0">
                <a:moveTo>
                  <a:pt x="436206" y="0"/>
                </a:moveTo>
                <a:lnTo>
                  <a:pt x="405091" y="0"/>
                </a:lnTo>
                <a:lnTo>
                  <a:pt x="405091" y="375069"/>
                </a:lnTo>
                <a:lnTo>
                  <a:pt x="400917" y="415977"/>
                </a:lnTo>
                <a:lnTo>
                  <a:pt x="388558" y="454864"/>
                </a:lnTo>
                <a:lnTo>
                  <a:pt x="368571" y="490449"/>
                </a:lnTo>
                <a:lnTo>
                  <a:pt x="341515" y="521449"/>
                </a:lnTo>
                <a:lnTo>
                  <a:pt x="310670" y="544942"/>
                </a:lnTo>
                <a:lnTo>
                  <a:pt x="240526" y="570621"/>
                </a:lnTo>
                <a:lnTo>
                  <a:pt x="203644" y="571919"/>
                </a:lnTo>
                <a:lnTo>
                  <a:pt x="157826" y="562186"/>
                </a:lnTo>
                <a:lnTo>
                  <a:pt x="116801" y="541274"/>
                </a:lnTo>
                <a:lnTo>
                  <a:pt x="82094" y="510884"/>
                </a:lnTo>
                <a:lnTo>
                  <a:pt x="55228" y="472718"/>
                </a:lnTo>
                <a:lnTo>
                  <a:pt x="37727" y="428479"/>
                </a:lnTo>
                <a:lnTo>
                  <a:pt x="31115" y="379869"/>
                </a:lnTo>
                <a:lnTo>
                  <a:pt x="31115" y="0"/>
                </a:lnTo>
                <a:lnTo>
                  <a:pt x="0" y="0"/>
                </a:lnTo>
                <a:lnTo>
                  <a:pt x="12" y="380072"/>
                </a:lnTo>
                <a:lnTo>
                  <a:pt x="5804" y="428706"/>
                </a:lnTo>
                <a:lnTo>
                  <a:pt x="21117" y="473805"/>
                </a:lnTo>
                <a:lnTo>
                  <a:pt x="44831" y="514132"/>
                </a:lnTo>
                <a:lnTo>
                  <a:pt x="75828" y="548448"/>
                </a:lnTo>
                <a:lnTo>
                  <a:pt x="112988" y="575514"/>
                </a:lnTo>
                <a:lnTo>
                  <a:pt x="155192" y="594093"/>
                </a:lnTo>
                <a:lnTo>
                  <a:pt x="201320" y="602945"/>
                </a:lnTo>
                <a:lnTo>
                  <a:pt x="216052" y="603491"/>
                </a:lnTo>
                <a:lnTo>
                  <a:pt x="255543" y="599590"/>
                </a:lnTo>
                <a:lnTo>
                  <a:pt x="293871" y="588149"/>
                </a:lnTo>
                <a:lnTo>
                  <a:pt x="329952" y="569565"/>
                </a:lnTo>
                <a:lnTo>
                  <a:pt x="362699" y="544233"/>
                </a:lnTo>
                <a:lnTo>
                  <a:pt x="393981" y="508390"/>
                </a:lnTo>
                <a:lnTo>
                  <a:pt x="417088" y="467252"/>
                </a:lnTo>
                <a:lnTo>
                  <a:pt x="431377" y="422303"/>
                </a:lnTo>
                <a:lnTo>
                  <a:pt x="436206" y="375030"/>
                </a:lnTo>
                <a:lnTo>
                  <a:pt x="436206"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0"/>
          <p:cNvSpPr/>
          <p:nvPr/>
        </p:nvSpPr>
        <p:spPr>
          <a:xfrm>
            <a:off x="3592343" y="4589741"/>
            <a:ext cx="344170" cy="448945"/>
          </a:xfrm>
          <a:custGeom>
            <a:avLst/>
            <a:gdLst/>
            <a:ahLst/>
            <a:cxnLst/>
            <a:rect l="l" t="t" r="r" b="b"/>
            <a:pathLst>
              <a:path w="344170" h="448945" extrusionOk="0">
                <a:moveTo>
                  <a:pt x="185127" y="0"/>
                </a:moveTo>
                <a:lnTo>
                  <a:pt x="115954" y="9766"/>
                </a:lnTo>
                <a:lnTo>
                  <a:pt x="55257" y="47002"/>
                </a:lnTo>
                <a:lnTo>
                  <a:pt x="14174" y="104565"/>
                </a:lnTo>
                <a:lnTo>
                  <a:pt x="0" y="173024"/>
                </a:lnTo>
                <a:lnTo>
                  <a:pt x="0" y="448398"/>
                </a:lnTo>
                <a:lnTo>
                  <a:pt x="34226" y="448398"/>
                </a:lnTo>
                <a:lnTo>
                  <a:pt x="34226" y="172986"/>
                </a:lnTo>
                <a:lnTo>
                  <a:pt x="37079" y="144814"/>
                </a:lnTo>
                <a:lnTo>
                  <a:pt x="59538" y="93714"/>
                </a:lnTo>
                <a:lnTo>
                  <a:pt x="101702" y="54427"/>
                </a:lnTo>
                <a:lnTo>
                  <a:pt x="154659" y="35145"/>
                </a:lnTo>
                <a:lnTo>
                  <a:pt x="182676" y="34124"/>
                </a:lnTo>
                <a:lnTo>
                  <a:pt x="232021" y="47458"/>
                </a:lnTo>
                <a:lnTo>
                  <a:pt x="272164" y="77169"/>
                </a:lnTo>
                <a:lnTo>
                  <a:pt x="299319" y="119194"/>
                </a:lnTo>
                <a:lnTo>
                  <a:pt x="309702" y="169468"/>
                </a:lnTo>
                <a:lnTo>
                  <a:pt x="309702" y="448398"/>
                </a:lnTo>
                <a:lnTo>
                  <a:pt x="343915" y="448398"/>
                </a:lnTo>
                <a:lnTo>
                  <a:pt x="343915" y="169240"/>
                </a:lnTo>
                <a:lnTo>
                  <a:pt x="335364" y="118230"/>
                </a:lnTo>
                <a:lnTo>
                  <a:pt x="312788" y="73221"/>
                </a:lnTo>
                <a:lnTo>
                  <a:pt x="278608" y="36793"/>
                </a:lnTo>
                <a:lnTo>
                  <a:pt x="235247" y="11525"/>
                </a:lnTo>
                <a:lnTo>
                  <a:pt x="185127"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0"/>
          <p:cNvSpPr/>
          <p:nvPr/>
        </p:nvSpPr>
        <p:spPr>
          <a:xfrm>
            <a:off x="4490732" y="4589740"/>
            <a:ext cx="565150" cy="438784"/>
          </a:xfrm>
          <a:custGeom>
            <a:avLst/>
            <a:gdLst/>
            <a:ahLst/>
            <a:cxnLst/>
            <a:rect l="l" t="t" r="r" b="b"/>
            <a:pathLst>
              <a:path w="565150" h="438785" extrusionOk="0">
                <a:moveTo>
                  <a:pt x="426961" y="0"/>
                </a:moveTo>
                <a:lnTo>
                  <a:pt x="371116" y="7661"/>
                </a:lnTo>
                <a:lnTo>
                  <a:pt x="320967" y="38696"/>
                </a:lnTo>
                <a:lnTo>
                  <a:pt x="290529" y="76439"/>
                </a:lnTo>
                <a:lnTo>
                  <a:pt x="282892" y="90805"/>
                </a:lnTo>
                <a:lnTo>
                  <a:pt x="261503" y="55948"/>
                </a:lnTo>
                <a:lnTo>
                  <a:pt x="233235" y="28109"/>
                </a:lnTo>
                <a:lnTo>
                  <a:pt x="199442" y="8917"/>
                </a:lnTo>
                <a:lnTo>
                  <a:pt x="161480" y="0"/>
                </a:lnTo>
                <a:lnTo>
                  <a:pt x="133189" y="788"/>
                </a:lnTo>
                <a:lnTo>
                  <a:pt x="79564" y="20377"/>
                </a:lnTo>
                <a:lnTo>
                  <a:pt x="31903" y="65830"/>
                </a:lnTo>
                <a:lnTo>
                  <a:pt x="3660" y="132340"/>
                </a:lnTo>
                <a:lnTo>
                  <a:pt x="0" y="169418"/>
                </a:lnTo>
                <a:lnTo>
                  <a:pt x="0" y="438365"/>
                </a:lnTo>
                <a:lnTo>
                  <a:pt x="34213" y="438365"/>
                </a:lnTo>
                <a:lnTo>
                  <a:pt x="34213" y="169354"/>
                </a:lnTo>
                <a:lnTo>
                  <a:pt x="37143" y="139323"/>
                </a:lnTo>
                <a:lnTo>
                  <a:pt x="59800" y="85638"/>
                </a:lnTo>
                <a:lnTo>
                  <a:pt x="97075" y="49794"/>
                </a:lnTo>
                <a:lnTo>
                  <a:pt x="137550" y="34758"/>
                </a:lnTo>
                <a:lnTo>
                  <a:pt x="158686" y="34124"/>
                </a:lnTo>
                <a:lnTo>
                  <a:pt x="200161" y="47051"/>
                </a:lnTo>
                <a:lnTo>
                  <a:pt x="233905" y="75960"/>
                </a:lnTo>
                <a:lnTo>
                  <a:pt x="256738" y="116901"/>
                </a:lnTo>
                <a:lnTo>
                  <a:pt x="265480" y="165925"/>
                </a:lnTo>
                <a:lnTo>
                  <a:pt x="265480" y="438365"/>
                </a:lnTo>
                <a:lnTo>
                  <a:pt x="299694" y="438365"/>
                </a:lnTo>
                <a:lnTo>
                  <a:pt x="299694" y="169011"/>
                </a:lnTo>
                <a:lnTo>
                  <a:pt x="302668" y="139073"/>
                </a:lnTo>
                <a:lnTo>
                  <a:pt x="325310" y="85574"/>
                </a:lnTo>
                <a:lnTo>
                  <a:pt x="362534" y="49794"/>
                </a:lnTo>
                <a:lnTo>
                  <a:pt x="402992" y="34758"/>
                </a:lnTo>
                <a:lnTo>
                  <a:pt x="424154" y="34124"/>
                </a:lnTo>
                <a:lnTo>
                  <a:pt x="465615" y="47051"/>
                </a:lnTo>
                <a:lnTo>
                  <a:pt x="499351" y="75960"/>
                </a:lnTo>
                <a:lnTo>
                  <a:pt x="522181" y="116901"/>
                </a:lnTo>
                <a:lnTo>
                  <a:pt x="530923" y="165925"/>
                </a:lnTo>
                <a:lnTo>
                  <a:pt x="530923" y="438365"/>
                </a:lnTo>
                <a:lnTo>
                  <a:pt x="565137" y="438365"/>
                </a:lnTo>
                <a:lnTo>
                  <a:pt x="565137" y="165709"/>
                </a:lnTo>
                <a:lnTo>
                  <a:pt x="557699" y="115809"/>
                </a:lnTo>
                <a:lnTo>
                  <a:pt x="538055" y="71762"/>
                </a:lnTo>
                <a:lnTo>
                  <a:pt x="508312" y="36093"/>
                </a:lnTo>
                <a:lnTo>
                  <a:pt x="470578" y="11330"/>
                </a:lnTo>
                <a:lnTo>
                  <a:pt x="426961"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0"/>
          <p:cNvSpPr/>
          <p:nvPr/>
        </p:nvSpPr>
        <p:spPr>
          <a:xfrm>
            <a:off x="2383985" y="4576639"/>
            <a:ext cx="240029" cy="448945"/>
          </a:xfrm>
          <a:custGeom>
            <a:avLst/>
            <a:gdLst/>
            <a:ahLst/>
            <a:cxnLst/>
            <a:rect l="l" t="t" r="r" b="b"/>
            <a:pathLst>
              <a:path w="240030" h="448945" extrusionOk="0">
                <a:moveTo>
                  <a:pt x="189347" y="0"/>
                </a:moveTo>
                <a:lnTo>
                  <a:pt x="117170" y="11085"/>
                </a:lnTo>
                <a:lnTo>
                  <a:pt x="62161" y="46410"/>
                </a:lnTo>
                <a:lnTo>
                  <a:pt x="36004" y="77620"/>
                </a:lnTo>
                <a:lnTo>
                  <a:pt x="16699" y="112378"/>
                </a:lnTo>
                <a:lnTo>
                  <a:pt x="1010" y="175020"/>
                </a:lnTo>
                <a:lnTo>
                  <a:pt x="0" y="448524"/>
                </a:lnTo>
                <a:lnTo>
                  <a:pt x="34213" y="448549"/>
                </a:lnTo>
                <a:lnTo>
                  <a:pt x="34391" y="197788"/>
                </a:lnTo>
                <a:lnTo>
                  <a:pt x="35058" y="178320"/>
                </a:lnTo>
                <a:lnTo>
                  <a:pt x="48028" y="126123"/>
                </a:lnTo>
                <a:lnTo>
                  <a:pt x="72432" y="85857"/>
                </a:lnTo>
                <a:lnTo>
                  <a:pt x="104501" y="56035"/>
                </a:lnTo>
                <a:lnTo>
                  <a:pt x="161128" y="35027"/>
                </a:lnTo>
                <a:lnTo>
                  <a:pt x="189452" y="34443"/>
                </a:lnTo>
                <a:lnTo>
                  <a:pt x="212528" y="38065"/>
                </a:lnTo>
                <a:lnTo>
                  <a:pt x="228307" y="42746"/>
                </a:lnTo>
                <a:lnTo>
                  <a:pt x="240017" y="10602"/>
                </a:lnTo>
                <a:lnTo>
                  <a:pt x="218250" y="4204"/>
                </a:lnTo>
                <a:lnTo>
                  <a:pt x="189347"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30"/>
          <p:cNvSpPr/>
          <p:nvPr/>
        </p:nvSpPr>
        <p:spPr>
          <a:xfrm>
            <a:off x="5609085" y="4584589"/>
            <a:ext cx="240029" cy="448945"/>
          </a:xfrm>
          <a:custGeom>
            <a:avLst/>
            <a:gdLst/>
            <a:ahLst/>
            <a:cxnLst/>
            <a:rect l="l" t="t" r="r" b="b"/>
            <a:pathLst>
              <a:path w="240029" h="448945" extrusionOk="0">
                <a:moveTo>
                  <a:pt x="189347" y="0"/>
                </a:moveTo>
                <a:lnTo>
                  <a:pt x="117170" y="11085"/>
                </a:lnTo>
                <a:lnTo>
                  <a:pt x="62161" y="46410"/>
                </a:lnTo>
                <a:lnTo>
                  <a:pt x="36004" y="77620"/>
                </a:lnTo>
                <a:lnTo>
                  <a:pt x="16693" y="112383"/>
                </a:lnTo>
                <a:lnTo>
                  <a:pt x="1009" y="175022"/>
                </a:lnTo>
                <a:lnTo>
                  <a:pt x="0" y="448524"/>
                </a:lnTo>
                <a:lnTo>
                  <a:pt x="34213" y="448549"/>
                </a:lnTo>
                <a:lnTo>
                  <a:pt x="34391" y="197788"/>
                </a:lnTo>
                <a:lnTo>
                  <a:pt x="35053" y="178321"/>
                </a:lnTo>
                <a:lnTo>
                  <a:pt x="48027" y="126130"/>
                </a:lnTo>
                <a:lnTo>
                  <a:pt x="72432" y="85857"/>
                </a:lnTo>
                <a:lnTo>
                  <a:pt x="104501" y="56035"/>
                </a:lnTo>
                <a:lnTo>
                  <a:pt x="161128" y="35027"/>
                </a:lnTo>
                <a:lnTo>
                  <a:pt x="189452" y="34443"/>
                </a:lnTo>
                <a:lnTo>
                  <a:pt x="212528" y="38065"/>
                </a:lnTo>
                <a:lnTo>
                  <a:pt x="228307" y="42746"/>
                </a:lnTo>
                <a:lnTo>
                  <a:pt x="240017" y="10602"/>
                </a:lnTo>
                <a:lnTo>
                  <a:pt x="218250" y="4204"/>
                </a:lnTo>
                <a:lnTo>
                  <a:pt x="189347"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0"/>
          <p:cNvSpPr/>
          <p:nvPr/>
        </p:nvSpPr>
        <p:spPr>
          <a:xfrm>
            <a:off x="2708875" y="4417870"/>
            <a:ext cx="319405" cy="607060"/>
          </a:xfrm>
          <a:custGeom>
            <a:avLst/>
            <a:gdLst/>
            <a:ahLst/>
            <a:cxnLst/>
            <a:rect l="l" t="t" r="r" b="b"/>
            <a:pathLst>
              <a:path w="319405" h="607060" extrusionOk="0">
                <a:moveTo>
                  <a:pt x="34226" y="0"/>
                </a:moveTo>
                <a:lnTo>
                  <a:pt x="0" y="0"/>
                </a:lnTo>
                <a:lnTo>
                  <a:pt x="0" y="447116"/>
                </a:lnTo>
                <a:lnTo>
                  <a:pt x="8145" y="497472"/>
                </a:lnTo>
                <a:lnTo>
                  <a:pt x="30816" y="541252"/>
                </a:lnTo>
                <a:lnTo>
                  <a:pt x="65367" y="575805"/>
                </a:lnTo>
                <a:lnTo>
                  <a:pt x="109152" y="598480"/>
                </a:lnTo>
                <a:lnTo>
                  <a:pt x="159524" y="606628"/>
                </a:lnTo>
                <a:lnTo>
                  <a:pt x="209887" y="598480"/>
                </a:lnTo>
                <a:lnTo>
                  <a:pt x="253670" y="575805"/>
                </a:lnTo>
                <a:lnTo>
                  <a:pt x="257061" y="572414"/>
                </a:lnTo>
                <a:lnTo>
                  <a:pt x="159524" y="572414"/>
                </a:lnTo>
                <a:lnTo>
                  <a:pt x="110800" y="562552"/>
                </a:lnTo>
                <a:lnTo>
                  <a:pt x="70967" y="535673"/>
                </a:lnTo>
                <a:lnTo>
                  <a:pt x="44088" y="495840"/>
                </a:lnTo>
                <a:lnTo>
                  <a:pt x="34226" y="447116"/>
                </a:lnTo>
                <a:lnTo>
                  <a:pt x="44088" y="398384"/>
                </a:lnTo>
                <a:lnTo>
                  <a:pt x="70967" y="358547"/>
                </a:lnTo>
                <a:lnTo>
                  <a:pt x="85912" y="348462"/>
                </a:lnTo>
                <a:lnTo>
                  <a:pt x="34226" y="348462"/>
                </a:lnTo>
                <a:lnTo>
                  <a:pt x="34226" y="0"/>
                </a:lnTo>
                <a:close/>
              </a:path>
              <a:path w="319405" h="607060" extrusionOk="0">
                <a:moveTo>
                  <a:pt x="257068" y="321805"/>
                </a:moveTo>
                <a:lnTo>
                  <a:pt x="159524" y="321805"/>
                </a:lnTo>
                <a:lnTo>
                  <a:pt x="208249" y="331667"/>
                </a:lnTo>
                <a:lnTo>
                  <a:pt x="248081" y="358547"/>
                </a:lnTo>
                <a:lnTo>
                  <a:pt x="274960" y="398384"/>
                </a:lnTo>
                <a:lnTo>
                  <a:pt x="284822" y="447116"/>
                </a:lnTo>
                <a:lnTo>
                  <a:pt x="274960" y="495840"/>
                </a:lnTo>
                <a:lnTo>
                  <a:pt x="248081" y="535673"/>
                </a:lnTo>
                <a:lnTo>
                  <a:pt x="208249" y="562552"/>
                </a:lnTo>
                <a:lnTo>
                  <a:pt x="159524" y="572414"/>
                </a:lnTo>
                <a:lnTo>
                  <a:pt x="257061" y="572414"/>
                </a:lnTo>
                <a:lnTo>
                  <a:pt x="288225" y="541252"/>
                </a:lnTo>
                <a:lnTo>
                  <a:pt x="310901" y="497472"/>
                </a:lnTo>
                <a:lnTo>
                  <a:pt x="319049" y="447116"/>
                </a:lnTo>
                <a:lnTo>
                  <a:pt x="310901" y="396744"/>
                </a:lnTo>
                <a:lnTo>
                  <a:pt x="288225" y="352959"/>
                </a:lnTo>
                <a:lnTo>
                  <a:pt x="257068" y="321805"/>
                </a:lnTo>
                <a:close/>
              </a:path>
              <a:path w="319405" h="607060" extrusionOk="0">
                <a:moveTo>
                  <a:pt x="159524" y="287591"/>
                </a:moveTo>
                <a:lnTo>
                  <a:pt x="122642" y="291893"/>
                </a:lnTo>
                <a:lnTo>
                  <a:pt x="88803" y="304134"/>
                </a:lnTo>
                <a:lnTo>
                  <a:pt x="58999" y="323322"/>
                </a:lnTo>
                <a:lnTo>
                  <a:pt x="34226" y="348462"/>
                </a:lnTo>
                <a:lnTo>
                  <a:pt x="85912" y="348462"/>
                </a:lnTo>
                <a:lnTo>
                  <a:pt x="110800" y="331667"/>
                </a:lnTo>
                <a:lnTo>
                  <a:pt x="159524" y="321805"/>
                </a:lnTo>
                <a:lnTo>
                  <a:pt x="257068" y="321805"/>
                </a:lnTo>
                <a:lnTo>
                  <a:pt x="253670" y="318407"/>
                </a:lnTo>
                <a:lnTo>
                  <a:pt x="209887" y="295736"/>
                </a:lnTo>
                <a:lnTo>
                  <a:pt x="159524" y="287591"/>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0"/>
          <p:cNvSpPr/>
          <p:nvPr/>
        </p:nvSpPr>
        <p:spPr>
          <a:xfrm>
            <a:off x="3097044" y="4599352"/>
            <a:ext cx="446405" cy="450215"/>
          </a:xfrm>
          <a:custGeom>
            <a:avLst/>
            <a:gdLst/>
            <a:ahLst/>
            <a:cxnLst/>
            <a:rect l="l" t="t" r="r" b="b"/>
            <a:pathLst>
              <a:path w="446404" h="450214" extrusionOk="0">
                <a:moveTo>
                  <a:pt x="445871" y="341464"/>
                </a:moveTo>
                <a:lnTo>
                  <a:pt x="411645" y="341464"/>
                </a:lnTo>
                <a:lnTo>
                  <a:pt x="411645" y="449668"/>
                </a:lnTo>
                <a:lnTo>
                  <a:pt x="445871" y="449668"/>
                </a:lnTo>
                <a:lnTo>
                  <a:pt x="445871" y="341464"/>
                </a:lnTo>
                <a:close/>
              </a:path>
              <a:path w="446404" h="450214" extrusionOk="0">
                <a:moveTo>
                  <a:pt x="222948" y="0"/>
                </a:moveTo>
                <a:lnTo>
                  <a:pt x="178072" y="4537"/>
                </a:lnTo>
                <a:lnTo>
                  <a:pt x="136249" y="17547"/>
                </a:lnTo>
                <a:lnTo>
                  <a:pt x="98381" y="38126"/>
                </a:lnTo>
                <a:lnTo>
                  <a:pt x="65373" y="65370"/>
                </a:lnTo>
                <a:lnTo>
                  <a:pt x="38127" y="98375"/>
                </a:lnTo>
                <a:lnTo>
                  <a:pt x="17547" y="136238"/>
                </a:lnTo>
                <a:lnTo>
                  <a:pt x="4537" y="178055"/>
                </a:lnTo>
                <a:lnTo>
                  <a:pt x="0" y="222923"/>
                </a:lnTo>
                <a:lnTo>
                  <a:pt x="4537" y="267798"/>
                </a:lnTo>
                <a:lnTo>
                  <a:pt x="17547" y="309622"/>
                </a:lnTo>
                <a:lnTo>
                  <a:pt x="38127" y="347490"/>
                </a:lnTo>
                <a:lnTo>
                  <a:pt x="65373" y="380498"/>
                </a:lnTo>
                <a:lnTo>
                  <a:pt x="98381" y="407744"/>
                </a:lnTo>
                <a:lnTo>
                  <a:pt x="136249" y="428323"/>
                </a:lnTo>
                <a:lnTo>
                  <a:pt x="178072" y="441334"/>
                </a:lnTo>
                <a:lnTo>
                  <a:pt x="222948" y="445871"/>
                </a:lnTo>
                <a:lnTo>
                  <a:pt x="269268" y="441031"/>
                </a:lnTo>
                <a:lnTo>
                  <a:pt x="312297" y="427174"/>
                </a:lnTo>
                <a:lnTo>
                  <a:pt x="339795" y="411645"/>
                </a:lnTo>
                <a:lnTo>
                  <a:pt x="222948" y="411645"/>
                </a:lnTo>
                <a:lnTo>
                  <a:pt x="172826" y="404893"/>
                </a:lnTo>
                <a:lnTo>
                  <a:pt x="127755" y="385845"/>
                </a:lnTo>
                <a:lnTo>
                  <a:pt x="89547" y="356312"/>
                </a:lnTo>
                <a:lnTo>
                  <a:pt x="60014" y="318107"/>
                </a:lnTo>
                <a:lnTo>
                  <a:pt x="40965" y="273040"/>
                </a:lnTo>
                <a:lnTo>
                  <a:pt x="34213" y="222923"/>
                </a:lnTo>
                <a:lnTo>
                  <a:pt x="40965" y="172811"/>
                </a:lnTo>
                <a:lnTo>
                  <a:pt x="60014" y="127747"/>
                </a:lnTo>
                <a:lnTo>
                  <a:pt x="89547" y="89544"/>
                </a:lnTo>
                <a:lnTo>
                  <a:pt x="127755" y="60013"/>
                </a:lnTo>
                <a:lnTo>
                  <a:pt x="172826" y="40965"/>
                </a:lnTo>
                <a:lnTo>
                  <a:pt x="222948" y="34213"/>
                </a:lnTo>
                <a:lnTo>
                  <a:pt x="340297" y="34213"/>
                </a:lnTo>
                <a:lnTo>
                  <a:pt x="309633" y="17547"/>
                </a:lnTo>
                <a:lnTo>
                  <a:pt x="267816" y="4537"/>
                </a:lnTo>
                <a:lnTo>
                  <a:pt x="222948" y="0"/>
                </a:lnTo>
                <a:close/>
              </a:path>
              <a:path w="446404" h="450214" extrusionOk="0">
                <a:moveTo>
                  <a:pt x="340297" y="34213"/>
                </a:moveTo>
                <a:lnTo>
                  <a:pt x="222948" y="34213"/>
                </a:lnTo>
                <a:lnTo>
                  <a:pt x="273054" y="40965"/>
                </a:lnTo>
                <a:lnTo>
                  <a:pt x="318114" y="60013"/>
                </a:lnTo>
                <a:lnTo>
                  <a:pt x="356315" y="89544"/>
                </a:lnTo>
                <a:lnTo>
                  <a:pt x="385846" y="127747"/>
                </a:lnTo>
                <a:lnTo>
                  <a:pt x="404893" y="172811"/>
                </a:lnTo>
                <a:lnTo>
                  <a:pt x="411645" y="222923"/>
                </a:lnTo>
                <a:lnTo>
                  <a:pt x="404893" y="273040"/>
                </a:lnTo>
                <a:lnTo>
                  <a:pt x="385846" y="318107"/>
                </a:lnTo>
                <a:lnTo>
                  <a:pt x="356315" y="356312"/>
                </a:lnTo>
                <a:lnTo>
                  <a:pt x="318114" y="385845"/>
                </a:lnTo>
                <a:lnTo>
                  <a:pt x="273054" y="404893"/>
                </a:lnTo>
                <a:lnTo>
                  <a:pt x="222948" y="411645"/>
                </a:lnTo>
                <a:lnTo>
                  <a:pt x="339795" y="411645"/>
                </a:lnTo>
                <a:lnTo>
                  <a:pt x="351035" y="405296"/>
                </a:lnTo>
                <a:lnTo>
                  <a:pt x="384484" y="376395"/>
                </a:lnTo>
                <a:lnTo>
                  <a:pt x="411645" y="341464"/>
                </a:lnTo>
                <a:lnTo>
                  <a:pt x="445871" y="341464"/>
                </a:lnTo>
                <a:lnTo>
                  <a:pt x="445871" y="222923"/>
                </a:lnTo>
                <a:lnTo>
                  <a:pt x="441334" y="178055"/>
                </a:lnTo>
                <a:lnTo>
                  <a:pt x="428324" y="136238"/>
                </a:lnTo>
                <a:lnTo>
                  <a:pt x="407745" y="98375"/>
                </a:lnTo>
                <a:lnTo>
                  <a:pt x="380501" y="65370"/>
                </a:lnTo>
                <a:lnTo>
                  <a:pt x="347496" y="38126"/>
                </a:lnTo>
                <a:lnTo>
                  <a:pt x="340297" y="34213"/>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0"/>
          <p:cNvSpPr/>
          <p:nvPr/>
        </p:nvSpPr>
        <p:spPr>
          <a:xfrm>
            <a:off x="4030624" y="4426293"/>
            <a:ext cx="394970" cy="598170"/>
          </a:xfrm>
          <a:custGeom>
            <a:avLst/>
            <a:gdLst/>
            <a:ahLst/>
            <a:cxnLst/>
            <a:rect l="l" t="t" r="r" b="b"/>
            <a:pathLst>
              <a:path w="394970" h="598170" extrusionOk="0">
                <a:moveTo>
                  <a:pt x="394538" y="0"/>
                </a:moveTo>
                <a:lnTo>
                  <a:pt x="0" y="0"/>
                </a:lnTo>
                <a:lnTo>
                  <a:pt x="0" y="34290"/>
                </a:lnTo>
                <a:lnTo>
                  <a:pt x="0" y="281940"/>
                </a:lnTo>
                <a:lnTo>
                  <a:pt x="0" y="316230"/>
                </a:lnTo>
                <a:lnTo>
                  <a:pt x="0" y="563880"/>
                </a:lnTo>
                <a:lnTo>
                  <a:pt x="0" y="598170"/>
                </a:lnTo>
                <a:lnTo>
                  <a:pt x="394538" y="598170"/>
                </a:lnTo>
                <a:lnTo>
                  <a:pt x="394538" y="563880"/>
                </a:lnTo>
                <a:lnTo>
                  <a:pt x="34213" y="563880"/>
                </a:lnTo>
                <a:lnTo>
                  <a:pt x="34213" y="316230"/>
                </a:lnTo>
                <a:lnTo>
                  <a:pt x="243166" y="316230"/>
                </a:lnTo>
                <a:lnTo>
                  <a:pt x="243166" y="281940"/>
                </a:lnTo>
                <a:lnTo>
                  <a:pt x="34213" y="281940"/>
                </a:lnTo>
                <a:lnTo>
                  <a:pt x="34213" y="34290"/>
                </a:lnTo>
                <a:lnTo>
                  <a:pt x="394538" y="34290"/>
                </a:lnTo>
                <a:lnTo>
                  <a:pt x="394538"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0"/>
          <p:cNvSpPr/>
          <p:nvPr/>
        </p:nvSpPr>
        <p:spPr>
          <a:xfrm>
            <a:off x="5092260" y="4576361"/>
            <a:ext cx="466090" cy="466090"/>
          </a:xfrm>
          <a:custGeom>
            <a:avLst/>
            <a:gdLst/>
            <a:ahLst/>
            <a:cxnLst/>
            <a:rect l="l" t="t" r="r" b="b"/>
            <a:pathLst>
              <a:path w="466089" h="466089" extrusionOk="0">
                <a:moveTo>
                  <a:pt x="232968" y="0"/>
                </a:moveTo>
                <a:lnTo>
                  <a:pt x="186072" y="4740"/>
                </a:lnTo>
                <a:lnTo>
                  <a:pt x="142367" y="18334"/>
                </a:lnTo>
                <a:lnTo>
                  <a:pt x="102798" y="39838"/>
                </a:lnTo>
                <a:lnTo>
                  <a:pt x="68306" y="68306"/>
                </a:lnTo>
                <a:lnTo>
                  <a:pt x="39838" y="102798"/>
                </a:lnTo>
                <a:lnTo>
                  <a:pt x="18334" y="142367"/>
                </a:lnTo>
                <a:lnTo>
                  <a:pt x="4740" y="186072"/>
                </a:lnTo>
                <a:lnTo>
                  <a:pt x="0" y="232968"/>
                </a:lnTo>
                <a:lnTo>
                  <a:pt x="0" y="233502"/>
                </a:lnTo>
                <a:lnTo>
                  <a:pt x="5600" y="278376"/>
                </a:lnTo>
                <a:lnTo>
                  <a:pt x="31433" y="346309"/>
                </a:lnTo>
                <a:lnTo>
                  <a:pt x="56222" y="381825"/>
                </a:lnTo>
                <a:lnTo>
                  <a:pt x="108072" y="426243"/>
                </a:lnTo>
                <a:lnTo>
                  <a:pt x="162173" y="453102"/>
                </a:lnTo>
                <a:lnTo>
                  <a:pt x="232625" y="465937"/>
                </a:lnTo>
                <a:lnTo>
                  <a:pt x="234086" y="465937"/>
                </a:lnTo>
                <a:lnTo>
                  <a:pt x="235521" y="465963"/>
                </a:lnTo>
                <a:lnTo>
                  <a:pt x="236956" y="465963"/>
                </a:lnTo>
                <a:lnTo>
                  <a:pt x="263894" y="464339"/>
                </a:lnTo>
                <a:lnTo>
                  <a:pt x="306220" y="455177"/>
                </a:lnTo>
                <a:lnTo>
                  <a:pt x="342425" y="439784"/>
                </a:lnTo>
                <a:lnTo>
                  <a:pt x="355616" y="431711"/>
                </a:lnTo>
                <a:lnTo>
                  <a:pt x="233311" y="431711"/>
                </a:lnTo>
                <a:lnTo>
                  <a:pt x="171874" y="420100"/>
                </a:lnTo>
                <a:lnTo>
                  <a:pt x="124791" y="396101"/>
                </a:lnTo>
                <a:lnTo>
                  <a:pt x="94228" y="371905"/>
                </a:lnTo>
                <a:lnTo>
                  <a:pt x="61787" y="330462"/>
                </a:lnTo>
                <a:lnTo>
                  <a:pt x="39675" y="274064"/>
                </a:lnTo>
                <a:lnTo>
                  <a:pt x="35496" y="250075"/>
                </a:lnTo>
                <a:lnTo>
                  <a:pt x="465937" y="250075"/>
                </a:lnTo>
                <a:lnTo>
                  <a:pt x="465937" y="232968"/>
                </a:lnTo>
                <a:lnTo>
                  <a:pt x="464207" y="215861"/>
                </a:lnTo>
                <a:lnTo>
                  <a:pt x="34937" y="215861"/>
                </a:lnTo>
                <a:lnTo>
                  <a:pt x="45420" y="167120"/>
                </a:lnTo>
                <a:lnTo>
                  <a:pt x="67076" y="123604"/>
                </a:lnTo>
                <a:lnTo>
                  <a:pt x="98282" y="86934"/>
                </a:lnTo>
                <a:lnTo>
                  <a:pt x="137414" y="58733"/>
                </a:lnTo>
                <a:lnTo>
                  <a:pt x="182850" y="40623"/>
                </a:lnTo>
                <a:lnTo>
                  <a:pt x="232968" y="34226"/>
                </a:lnTo>
                <a:lnTo>
                  <a:pt x="352802" y="34226"/>
                </a:lnTo>
                <a:lnTo>
                  <a:pt x="323559" y="18334"/>
                </a:lnTo>
                <a:lnTo>
                  <a:pt x="279857" y="4740"/>
                </a:lnTo>
                <a:lnTo>
                  <a:pt x="232968" y="0"/>
                </a:lnTo>
                <a:close/>
              </a:path>
              <a:path w="466089" h="466089" extrusionOk="0">
                <a:moveTo>
                  <a:pt x="375513" y="371462"/>
                </a:moveTo>
                <a:lnTo>
                  <a:pt x="344025" y="398746"/>
                </a:lnTo>
                <a:lnTo>
                  <a:pt x="307479" y="418401"/>
                </a:lnTo>
                <a:lnTo>
                  <a:pt x="257373" y="430660"/>
                </a:lnTo>
                <a:lnTo>
                  <a:pt x="233311" y="431711"/>
                </a:lnTo>
                <a:lnTo>
                  <a:pt x="355616" y="431711"/>
                </a:lnTo>
                <a:lnTo>
                  <a:pt x="363429" y="426929"/>
                </a:lnTo>
                <a:lnTo>
                  <a:pt x="382928" y="411816"/>
                </a:lnTo>
                <a:lnTo>
                  <a:pt x="400646" y="394639"/>
                </a:lnTo>
                <a:lnTo>
                  <a:pt x="375513" y="371462"/>
                </a:lnTo>
                <a:close/>
              </a:path>
              <a:path w="466089" h="466089" extrusionOk="0">
                <a:moveTo>
                  <a:pt x="352802" y="34226"/>
                </a:moveTo>
                <a:lnTo>
                  <a:pt x="232968" y="34226"/>
                </a:lnTo>
                <a:lnTo>
                  <a:pt x="283075" y="40623"/>
                </a:lnTo>
                <a:lnTo>
                  <a:pt x="328505" y="58733"/>
                </a:lnTo>
                <a:lnTo>
                  <a:pt x="367633" y="86934"/>
                </a:lnTo>
                <a:lnTo>
                  <a:pt x="398836" y="123604"/>
                </a:lnTo>
                <a:lnTo>
                  <a:pt x="420491" y="167120"/>
                </a:lnTo>
                <a:lnTo>
                  <a:pt x="430974" y="215861"/>
                </a:lnTo>
                <a:lnTo>
                  <a:pt x="464207" y="215861"/>
                </a:lnTo>
                <a:lnTo>
                  <a:pt x="447599" y="142367"/>
                </a:lnTo>
                <a:lnTo>
                  <a:pt x="426092" y="102798"/>
                </a:lnTo>
                <a:lnTo>
                  <a:pt x="397621" y="68306"/>
                </a:lnTo>
                <a:lnTo>
                  <a:pt x="363128" y="39838"/>
                </a:lnTo>
                <a:lnTo>
                  <a:pt x="352802" y="34226"/>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30"/>
          <p:cNvSpPr/>
          <p:nvPr/>
        </p:nvSpPr>
        <p:spPr>
          <a:xfrm>
            <a:off x="6277466" y="4566592"/>
            <a:ext cx="466090" cy="466090"/>
          </a:xfrm>
          <a:custGeom>
            <a:avLst/>
            <a:gdLst/>
            <a:ahLst/>
            <a:cxnLst/>
            <a:rect l="l" t="t" r="r" b="b"/>
            <a:pathLst>
              <a:path w="466090" h="466089" extrusionOk="0">
                <a:moveTo>
                  <a:pt x="232968" y="0"/>
                </a:moveTo>
                <a:lnTo>
                  <a:pt x="186072" y="4740"/>
                </a:lnTo>
                <a:lnTo>
                  <a:pt x="142367" y="18334"/>
                </a:lnTo>
                <a:lnTo>
                  <a:pt x="102798" y="39838"/>
                </a:lnTo>
                <a:lnTo>
                  <a:pt x="68306" y="68306"/>
                </a:lnTo>
                <a:lnTo>
                  <a:pt x="39838" y="102798"/>
                </a:lnTo>
                <a:lnTo>
                  <a:pt x="18334" y="142367"/>
                </a:lnTo>
                <a:lnTo>
                  <a:pt x="4740" y="186072"/>
                </a:lnTo>
                <a:lnTo>
                  <a:pt x="0" y="232968"/>
                </a:lnTo>
                <a:lnTo>
                  <a:pt x="0" y="233464"/>
                </a:lnTo>
                <a:lnTo>
                  <a:pt x="5600" y="278365"/>
                </a:lnTo>
                <a:lnTo>
                  <a:pt x="31433" y="346292"/>
                </a:lnTo>
                <a:lnTo>
                  <a:pt x="56222" y="381787"/>
                </a:lnTo>
                <a:lnTo>
                  <a:pt x="108072" y="426229"/>
                </a:lnTo>
                <a:lnTo>
                  <a:pt x="162173" y="453076"/>
                </a:lnTo>
                <a:lnTo>
                  <a:pt x="232625" y="465899"/>
                </a:lnTo>
                <a:lnTo>
                  <a:pt x="235521" y="465963"/>
                </a:lnTo>
                <a:lnTo>
                  <a:pt x="236981" y="465963"/>
                </a:lnTo>
                <a:lnTo>
                  <a:pt x="287221" y="460316"/>
                </a:lnTo>
                <a:lnTo>
                  <a:pt x="342425" y="439774"/>
                </a:lnTo>
                <a:lnTo>
                  <a:pt x="355607" y="431711"/>
                </a:lnTo>
                <a:lnTo>
                  <a:pt x="233311" y="431711"/>
                </a:lnTo>
                <a:lnTo>
                  <a:pt x="171874" y="420100"/>
                </a:lnTo>
                <a:lnTo>
                  <a:pt x="124791" y="396101"/>
                </a:lnTo>
                <a:lnTo>
                  <a:pt x="94228" y="371905"/>
                </a:lnTo>
                <a:lnTo>
                  <a:pt x="61787" y="330437"/>
                </a:lnTo>
                <a:lnTo>
                  <a:pt x="39675" y="274036"/>
                </a:lnTo>
                <a:lnTo>
                  <a:pt x="35496" y="250050"/>
                </a:lnTo>
                <a:lnTo>
                  <a:pt x="465937" y="250050"/>
                </a:lnTo>
                <a:lnTo>
                  <a:pt x="465937" y="232968"/>
                </a:lnTo>
                <a:lnTo>
                  <a:pt x="464207" y="215861"/>
                </a:lnTo>
                <a:lnTo>
                  <a:pt x="34937" y="215861"/>
                </a:lnTo>
                <a:lnTo>
                  <a:pt x="45420" y="167120"/>
                </a:lnTo>
                <a:lnTo>
                  <a:pt x="67076" y="123604"/>
                </a:lnTo>
                <a:lnTo>
                  <a:pt x="98282" y="86934"/>
                </a:lnTo>
                <a:lnTo>
                  <a:pt x="137414" y="58733"/>
                </a:lnTo>
                <a:lnTo>
                  <a:pt x="182850" y="40623"/>
                </a:lnTo>
                <a:lnTo>
                  <a:pt x="232968" y="34226"/>
                </a:lnTo>
                <a:lnTo>
                  <a:pt x="352802" y="34226"/>
                </a:lnTo>
                <a:lnTo>
                  <a:pt x="323559" y="18334"/>
                </a:lnTo>
                <a:lnTo>
                  <a:pt x="279857" y="4740"/>
                </a:lnTo>
                <a:lnTo>
                  <a:pt x="232968" y="0"/>
                </a:lnTo>
                <a:close/>
              </a:path>
              <a:path w="466090" h="466089" extrusionOk="0">
                <a:moveTo>
                  <a:pt x="375513" y="371424"/>
                </a:moveTo>
                <a:lnTo>
                  <a:pt x="344025" y="398741"/>
                </a:lnTo>
                <a:lnTo>
                  <a:pt x="307479" y="418401"/>
                </a:lnTo>
                <a:lnTo>
                  <a:pt x="257389" y="430649"/>
                </a:lnTo>
                <a:lnTo>
                  <a:pt x="233311" y="431711"/>
                </a:lnTo>
                <a:lnTo>
                  <a:pt x="355607" y="431711"/>
                </a:lnTo>
                <a:lnTo>
                  <a:pt x="363429" y="426926"/>
                </a:lnTo>
                <a:lnTo>
                  <a:pt x="382928" y="411816"/>
                </a:lnTo>
                <a:lnTo>
                  <a:pt x="400646" y="394639"/>
                </a:lnTo>
                <a:lnTo>
                  <a:pt x="375513" y="371424"/>
                </a:lnTo>
                <a:close/>
              </a:path>
              <a:path w="466090" h="466089" extrusionOk="0">
                <a:moveTo>
                  <a:pt x="352802" y="34226"/>
                </a:moveTo>
                <a:lnTo>
                  <a:pt x="232968" y="34226"/>
                </a:lnTo>
                <a:lnTo>
                  <a:pt x="283075" y="40623"/>
                </a:lnTo>
                <a:lnTo>
                  <a:pt x="328505" y="58733"/>
                </a:lnTo>
                <a:lnTo>
                  <a:pt x="367633" y="86934"/>
                </a:lnTo>
                <a:lnTo>
                  <a:pt x="398836" y="123604"/>
                </a:lnTo>
                <a:lnTo>
                  <a:pt x="420491" y="167120"/>
                </a:lnTo>
                <a:lnTo>
                  <a:pt x="430974" y="215861"/>
                </a:lnTo>
                <a:lnTo>
                  <a:pt x="464207" y="215861"/>
                </a:lnTo>
                <a:lnTo>
                  <a:pt x="447599" y="142367"/>
                </a:lnTo>
                <a:lnTo>
                  <a:pt x="426092" y="102798"/>
                </a:lnTo>
                <a:lnTo>
                  <a:pt x="397621" y="68306"/>
                </a:lnTo>
                <a:lnTo>
                  <a:pt x="363128" y="39838"/>
                </a:lnTo>
                <a:lnTo>
                  <a:pt x="352802" y="34226"/>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0"/>
          <p:cNvSpPr/>
          <p:nvPr/>
        </p:nvSpPr>
        <p:spPr>
          <a:xfrm>
            <a:off x="5894317" y="4568798"/>
            <a:ext cx="338455" cy="615315"/>
          </a:xfrm>
          <a:custGeom>
            <a:avLst/>
            <a:gdLst/>
            <a:ahLst/>
            <a:cxnLst/>
            <a:rect l="l" t="t" r="r" b="b"/>
            <a:pathLst>
              <a:path w="338454" h="615314" extrusionOk="0">
                <a:moveTo>
                  <a:pt x="338391" y="397192"/>
                </a:moveTo>
                <a:lnTo>
                  <a:pt x="304177" y="397192"/>
                </a:lnTo>
                <a:lnTo>
                  <a:pt x="304177" y="465061"/>
                </a:lnTo>
                <a:lnTo>
                  <a:pt x="302576" y="478979"/>
                </a:lnTo>
                <a:lnTo>
                  <a:pt x="289634" y="511276"/>
                </a:lnTo>
                <a:lnTo>
                  <a:pt x="253258" y="549679"/>
                </a:lnTo>
                <a:lnTo>
                  <a:pt x="181355" y="581914"/>
                </a:lnTo>
                <a:lnTo>
                  <a:pt x="190195" y="614972"/>
                </a:lnTo>
                <a:lnTo>
                  <a:pt x="262330" y="584978"/>
                </a:lnTo>
                <a:lnTo>
                  <a:pt x="306212" y="547374"/>
                </a:lnTo>
                <a:lnTo>
                  <a:pt x="328846" y="509677"/>
                </a:lnTo>
                <a:lnTo>
                  <a:pt x="338316" y="465061"/>
                </a:lnTo>
                <a:lnTo>
                  <a:pt x="338391" y="397192"/>
                </a:lnTo>
                <a:close/>
              </a:path>
              <a:path w="338454" h="615314" extrusionOk="0">
                <a:moveTo>
                  <a:pt x="170256" y="0"/>
                </a:moveTo>
                <a:lnTo>
                  <a:pt x="168135" y="0"/>
                </a:lnTo>
                <a:lnTo>
                  <a:pt x="123494" y="6017"/>
                </a:lnTo>
                <a:lnTo>
                  <a:pt x="83345" y="22991"/>
                </a:lnTo>
                <a:lnTo>
                  <a:pt x="49306" y="49307"/>
                </a:lnTo>
                <a:lnTo>
                  <a:pt x="22991" y="83349"/>
                </a:lnTo>
                <a:lnTo>
                  <a:pt x="6017" y="123501"/>
                </a:lnTo>
                <a:lnTo>
                  <a:pt x="0" y="168148"/>
                </a:lnTo>
                <a:lnTo>
                  <a:pt x="0" y="295617"/>
                </a:lnTo>
                <a:lnTo>
                  <a:pt x="6017" y="340264"/>
                </a:lnTo>
                <a:lnTo>
                  <a:pt x="22991" y="380416"/>
                </a:lnTo>
                <a:lnTo>
                  <a:pt x="49306" y="414458"/>
                </a:lnTo>
                <a:lnTo>
                  <a:pt x="83345" y="440774"/>
                </a:lnTo>
                <a:lnTo>
                  <a:pt x="123494" y="457748"/>
                </a:lnTo>
                <a:lnTo>
                  <a:pt x="168135" y="463765"/>
                </a:lnTo>
                <a:lnTo>
                  <a:pt x="170256" y="463765"/>
                </a:lnTo>
                <a:lnTo>
                  <a:pt x="209874" y="459046"/>
                </a:lnTo>
                <a:lnTo>
                  <a:pt x="246146" y="445633"/>
                </a:lnTo>
                <a:lnTo>
                  <a:pt x="270534" y="429539"/>
                </a:lnTo>
                <a:lnTo>
                  <a:pt x="168135" y="429539"/>
                </a:lnTo>
                <a:lnTo>
                  <a:pt x="125848" y="422701"/>
                </a:lnTo>
                <a:lnTo>
                  <a:pt x="89091" y="403667"/>
                </a:lnTo>
                <a:lnTo>
                  <a:pt x="60085" y="374661"/>
                </a:lnTo>
                <a:lnTo>
                  <a:pt x="41051" y="337904"/>
                </a:lnTo>
                <a:lnTo>
                  <a:pt x="34213" y="295617"/>
                </a:lnTo>
                <a:lnTo>
                  <a:pt x="34213" y="168148"/>
                </a:lnTo>
                <a:lnTo>
                  <a:pt x="41051" y="125861"/>
                </a:lnTo>
                <a:lnTo>
                  <a:pt x="60085" y="89104"/>
                </a:lnTo>
                <a:lnTo>
                  <a:pt x="89091" y="60097"/>
                </a:lnTo>
                <a:lnTo>
                  <a:pt x="125848" y="41064"/>
                </a:lnTo>
                <a:lnTo>
                  <a:pt x="168135" y="34226"/>
                </a:lnTo>
                <a:lnTo>
                  <a:pt x="269577" y="34226"/>
                </a:lnTo>
                <a:lnTo>
                  <a:pt x="255045" y="22991"/>
                </a:lnTo>
                <a:lnTo>
                  <a:pt x="214897" y="6017"/>
                </a:lnTo>
                <a:lnTo>
                  <a:pt x="170256" y="0"/>
                </a:lnTo>
                <a:close/>
              </a:path>
              <a:path w="338454" h="615314" extrusionOk="0">
                <a:moveTo>
                  <a:pt x="269577" y="34226"/>
                </a:moveTo>
                <a:lnTo>
                  <a:pt x="170256" y="34226"/>
                </a:lnTo>
                <a:lnTo>
                  <a:pt x="212542" y="41064"/>
                </a:lnTo>
                <a:lnTo>
                  <a:pt x="249299" y="60097"/>
                </a:lnTo>
                <a:lnTo>
                  <a:pt x="278306" y="89104"/>
                </a:lnTo>
                <a:lnTo>
                  <a:pt x="297339" y="125861"/>
                </a:lnTo>
                <a:lnTo>
                  <a:pt x="304177" y="168148"/>
                </a:lnTo>
                <a:lnTo>
                  <a:pt x="304177" y="295617"/>
                </a:lnTo>
                <a:lnTo>
                  <a:pt x="297339" y="337904"/>
                </a:lnTo>
                <a:lnTo>
                  <a:pt x="278306" y="374661"/>
                </a:lnTo>
                <a:lnTo>
                  <a:pt x="249299" y="403667"/>
                </a:lnTo>
                <a:lnTo>
                  <a:pt x="212542" y="422701"/>
                </a:lnTo>
                <a:lnTo>
                  <a:pt x="170256" y="429539"/>
                </a:lnTo>
                <a:lnTo>
                  <a:pt x="270534" y="429539"/>
                </a:lnTo>
                <a:lnTo>
                  <a:pt x="277953" y="424643"/>
                </a:lnTo>
                <a:lnTo>
                  <a:pt x="304177" y="397192"/>
                </a:lnTo>
                <a:lnTo>
                  <a:pt x="338391" y="397192"/>
                </a:lnTo>
                <a:lnTo>
                  <a:pt x="338391" y="168148"/>
                </a:lnTo>
                <a:lnTo>
                  <a:pt x="332374" y="123501"/>
                </a:lnTo>
                <a:lnTo>
                  <a:pt x="315400" y="83349"/>
                </a:lnTo>
                <a:lnTo>
                  <a:pt x="289085" y="49307"/>
                </a:lnTo>
                <a:lnTo>
                  <a:pt x="269577" y="34226"/>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30"/>
          <p:cNvSpPr txBox="1">
            <a:spLocks noGrp="1"/>
          </p:cNvSpPr>
          <p:nvPr>
            <p:ph type="ftr" idx="11"/>
          </p:nvPr>
        </p:nvSpPr>
        <p:spPr>
          <a:xfrm>
            <a:off x="3635756" y="6366129"/>
            <a:ext cx="3421888" cy="342265"/>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dt" idx="10"/>
          </p:nvPr>
        </p:nvSpPr>
        <p:spPr>
          <a:xfrm>
            <a:off x="534670" y="6366129"/>
            <a:ext cx="2459482" cy="34226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7699248" y="6366129"/>
            <a:ext cx="2459482" cy="342265"/>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p:nvPr/>
        </p:nvSpPr>
        <p:spPr>
          <a:xfrm>
            <a:off x="457200" y="6438279"/>
            <a:ext cx="8039100" cy="6350"/>
          </a:xfrm>
          <a:custGeom>
            <a:avLst/>
            <a:gdLst/>
            <a:ahLst/>
            <a:cxnLst/>
            <a:rect l="l" t="t" r="r" b="b"/>
            <a:pathLst>
              <a:path w="8039100" h="6350" extrusionOk="0">
                <a:moveTo>
                  <a:pt x="0" y="0"/>
                </a:moveTo>
                <a:lnTo>
                  <a:pt x="8038795" y="6349"/>
                </a:lnTo>
              </a:path>
            </a:pathLst>
          </a:custGeom>
          <a:noFill/>
          <a:ln w="12700" cap="flat" cmpd="sng">
            <a:solidFill>
              <a:srgbClr val="1AA8A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25"/>
          <p:cNvSpPr/>
          <p:nvPr/>
        </p:nvSpPr>
        <p:spPr>
          <a:xfrm>
            <a:off x="8646004" y="6291526"/>
            <a:ext cx="300355" cy="300355"/>
          </a:xfrm>
          <a:custGeom>
            <a:avLst/>
            <a:gdLst/>
            <a:ahLst/>
            <a:cxnLst/>
            <a:rect l="l" t="t" r="r" b="b"/>
            <a:pathLst>
              <a:path w="300354" h="300354" extrusionOk="0">
                <a:moveTo>
                  <a:pt x="150063" y="0"/>
                </a:moveTo>
                <a:lnTo>
                  <a:pt x="102679" y="7656"/>
                </a:lnTo>
                <a:lnTo>
                  <a:pt x="61491" y="28965"/>
                </a:lnTo>
                <a:lnTo>
                  <a:pt x="28989" y="61439"/>
                </a:lnTo>
                <a:lnTo>
                  <a:pt x="7662" y="102588"/>
                </a:lnTo>
                <a:lnTo>
                  <a:pt x="0" y="149923"/>
                </a:lnTo>
                <a:lnTo>
                  <a:pt x="7662" y="197264"/>
                </a:lnTo>
                <a:lnTo>
                  <a:pt x="28989" y="238417"/>
                </a:lnTo>
                <a:lnTo>
                  <a:pt x="61491" y="270893"/>
                </a:lnTo>
                <a:lnTo>
                  <a:pt x="102679" y="292203"/>
                </a:lnTo>
                <a:lnTo>
                  <a:pt x="150063" y="299859"/>
                </a:lnTo>
                <a:lnTo>
                  <a:pt x="187397" y="293827"/>
                </a:lnTo>
                <a:lnTo>
                  <a:pt x="150063" y="293827"/>
                </a:lnTo>
                <a:lnTo>
                  <a:pt x="104584" y="286478"/>
                </a:lnTo>
                <a:lnTo>
                  <a:pt x="65052" y="266025"/>
                </a:lnTo>
                <a:lnTo>
                  <a:pt x="33856" y="234856"/>
                </a:lnTo>
                <a:lnTo>
                  <a:pt x="13386" y="195359"/>
                </a:lnTo>
                <a:lnTo>
                  <a:pt x="6032" y="149923"/>
                </a:lnTo>
                <a:lnTo>
                  <a:pt x="13386" y="104493"/>
                </a:lnTo>
                <a:lnTo>
                  <a:pt x="33856" y="65000"/>
                </a:lnTo>
                <a:lnTo>
                  <a:pt x="65052" y="33833"/>
                </a:lnTo>
                <a:lnTo>
                  <a:pt x="104584" y="13380"/>
                </a:lnTo>
                <a:lnTo>
                  <a:pt x="150063" y="6032"/>
                </a:lnTo>
                <a:lnTo>
                  <a:pt x="187397" y="6032"/>
                </a:lnTo>
                <a:lnTo>
                  <a:pt x="150063" y="0"/>
                </a:lnTo>
                <a:close/>
              </a:path>
              <a:path w="300354" h="300354" extrusionOk="0">
                <a:moveTo>
                  <a:pt x="187397" y="6032"/>
                </a:moveTo>
                <a:lnTo>
                  <a:pt x="150063" y="6032"/>
                </a:lnTo>
                <a:lnTo>
                  <a:pt x="195541" y="13380"/>
                </a:lnTo>
                <a:lnTo>
                  <a:pt x="235073" y="33833"/>
                </a:lnTo>
                <a:lnTo>
                  <a:pt x="266269" y="65000"/>
                </a:lnTo>
                <a:lnTo>
                  <a:pt x="286739" y="104493"/>
                </a:lnTo>
                <a:lnTo>
                  <a:pt x="294093" y="149923"/>
                </a:lnTo>
                <a:lnTo>
                  <a:pt x="286739" y="195359"/>
                </a:lnTo>
                <a:lnTo>
                  <a:pt x="266269" y="234856"/>
                </a:lnTo>
                <a:lnTo>
                  <a:pt x="235073" y="266025"/>
                </a:lnTo>
                <a:lnTo>
                  <a:pt x="195541" y="286478"/>
                </a:lnTo>
                <a:lnTo>
                  <a:pt x="150063" y="293827"/>
                </a:lnTo>
                <a:lnTo>
                  <a:pt x="187397" y="293827"/>
                </a:lnTo>
                <a:lnTo>
                  <a:pt x="238634" y="270893"/>
                </a:lnTo>
                <a:lnTo>
                  <a:pt x="271137" y="238417"/>
                </a:lnTo>
                <a:lnTo>
                  <a:pt x="292464" y="197264"/>
                </a:lnTo>
                <a:lnTo>
                  <a:pt x="300126" y="149923"/>
                </a:lnTo>
                <a:lnTo>
                  <a:pt x="292464" y="102588"/>
                </a:lnTo>
                <a:lnTo>
                  <a:pt x="271137" y="61439"/>
                </a:lnTo>
                <a:lnTo>
                  <a:pt x="238634" y="28965"/>
                </a:lnTo>
                <a:lnTo>
                  <a:pt x="197447" y="7656"/>
                </a:lnTo>
                <a:lnTo>
                  <a:pt x="187397" y="6032"/>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Google Shape;8;p25"/>
          <p:cNvPicPr preferRelativeResize="0"/>
          <p:nvPr/>
        </p:nvPicPr>
        <p:blipFill rotWithShape="1">
          <a:blip r:embed="rId7">
            <a:alphaModFix/>
          </a:blip>
          <a:srcRect/>
          <a:stretch/>
        </p:blipFill>
        <p:spPr>
          <a:xfrm>
            <a:off x="8654505" y="6337104"/>
            <a:ext cx="248843" cy="248843"/>
          </a:xfrm>
          <a:prstGeom prst="rect">
            <a:avLst/>
          </a:prstGeom>
          <a:noFill/>
          <a:ln>
            <a:noFill/>
          </a:ln>
        </p:spPr>
      </p:pic>
      <p:sp>
        <p:nvSpPr>
          <p:cNvPr id="9" name="Google Shape;9;p25"/>
          <p:cNvSpPr/>
          <p:nvPr/>
        </p:nvSpPr>
        <p:spPr>
          <a:xfrm>
            <a:off x="8993503" y="6351145"/>
            <a:ext cx="106045" cy="146685"/>
          </a:xfrm>
          <a:custGeom>
            <a:avLst/>
            <a:gdLst/>
            <a:ahLst/>
            <a:cxnLst/>
            <a:rect l="l" t="t" r="r" b="b"/>
            <a:pathLst>
              <a:path w="106045" h="146685" extrusionOk="0">
                <a:moveTo>
                  <a:pt x="105752" y="0"/>
                </a:moveTo>
                <a:lnTo>
                  <a:pt x="98209" y="0"/>
                </a:lnTo>
                <a:lnTo>
                  <a:pt x="98209" y="90931"/>
                </a:lnTo>
                <a:lnTo>
                  <a:pt x="97193" y="100842"/>
                </a:lnTo>
                <a:lnTo>
                  <a:pt x="75312" y="132112"/>
                </a:lnTo>
                <a:lnTo>
                  <a:pt x="49364" y="138645"/>
                </a:lnTo>
                <a:lnTo>
                  <a:pt x="33118" y="134067"/>
                </a:lnTo>
                <a:lnTo>
                  <a:pt x="19900" y="123853"/>
                </a:lnTo>
                <a:lnTo>
                  <a:pt x="10960" y="109395"/>
                </a:lnTo>
                <a:lnTo>
                  <a:pt x="7543" y="92087"/>
                </a:lnTo>
                <a:lnTo>
                  <a:pt x="7543" y="0"/>
                </a:lnTo>
                <a:lnTo>
                  <a:pt x="0" y="0"/>
                </a:lnTo>
                <a:lnTo>
                  <a:pt x="0" y="92138"/>
                </a:lnTo>
                <a:lnTo>
                  <a:pt x="3984" y="112222"/>
                </a:lnTo>
                <a:lnTo>
                  <a:pt x="14416" y="128997"/>
                </a:lnTo>
                <a:lnTo>
                  <a:pt x="29841" y="140851"/>
                </a:lnTo>
                <a:lnTo>
                  <a:pt x="48806" y="146176"/>
                </a:lnTo>
                <a:lnTo>
                  <a:pt x="52374" y="146303"/>
                </a:lnTo>
                <a:lnTo>
                  <a:pt x="61950" y="145358"/>
                </a:lnTo>
                <a:lnTo>
                  <a:pt x="95508" y="123246"/>
                </a:lnTo>
                <a:lnTo>
                  <a:pt x="105752" y="90919"/>
                </a:lnTo>
                <a:lnTo>
                  <a:pt x="105752"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25"/>
          <p:cNvSpPr/>
          <p:nvPr/>
        </p:nvSpPr>
        <p:spPr>
          <a:xfrm>
            <a:off x="9406072" y="6390373"/>
            <a:ext cx="83820" cy="109220"/>
          </a:xfrm>
          <a:custGeom>
            <a:avLst/>
            <a:gdLst/>
            <a:ahLst/>
            <a:cxnLst/>
            <a:rect l="l" t="t" r="r" b="b"/>
            <a:pathLst>
              <a:path w="83820" h="109220" extrusionOk="0">
                <a:moveTo>
                  <a:pt x="44881" y="0"/>
                </a:moveTo>
                <a:lnTo>
                  <a:pt x="7640" y="17952"/>
                </a:lnTo>
                <a:lnTo>
                  <a:pt x="0" y="41948"/>
                </a:lnTo>
                <a:lnTo>
                  <a:pt x="0" y="108711"/>
                </a:lnTo>
                <a:lnTo>
                  <a:pt x="8293" y="108711"/>
                </a:lnTo>
                <a:lnTo>
                  <a:pt x="8293" y="41948"/>
                </a:lnTo>
                <a:lnTo>
                  <a:pt x="8984" y="35114"/>
                </a:lnTo>
                <a:lnTo>
                  <a:pt x="37495" y="8523"/>
                </a:lnTo>
                <a:lnTo>
                  <a:pt x="44284" y="8280"/>
                </a:lnTo>
                <a:lnTo>
                  <a:pt x="56247" y="11509"/>
                </a:lnTo>
                <a:lnTo>
                  <a:pt x="65979" y="18711"/>
                </a:lnTo>
                <a:lnTo>
                  <a:pt x="72563" y="28902"/>
                </a:lnTo>
                <a:lnTo>
                  <a:pt x="75082" y="41097"/>
                </a:lnTo>
                <a:lnTo>
                  <a:pt x="75082" y="108711"/>
                </a:lnTo>
                <a:lnTo>
                  <a:pt x="83375" y="108711"/>
                </a:lnTo>
                <a:lnTo>
                  <a:pt x="83375" y="41033"/>
                </a:lnTo>
                <a:lnTo>
                  <a:pt x="80230" y="25778"/>
                </a:lnTo>
                <a:lnTo>
                  <a:pt x="72001" y="13039"/>
                </a:lnTo>
                <a:lnTo>
                  <a:pt x="59835" y="4039"/>
                </a:lnTo>
                <a:lnTo>
                  <a:pt x="44881"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5"/>
          <p:cNvSpPr/>
          <p:nvPr/>
        </p:nvSpPr>
        <p:spPr>
          <a:xfrm>
            <a:off x="9623873" y="6390380"/>
            <a:ext cx="137160" cy="106680"/>
          </a:xfrm>
          <a:custGeom>
            <a:avLst/>
            <a:gdLst/>
            <a:ahLst/>
            <a:cxnLst/>
            <a:rect l="l" t="t" r="r" b="b"/>
            <a:pathLst>
              <a:path w="137159" h="106679" extrusionOk="0">
                <a:moveTo>
                  <a:pt x="103505" y="0"/>
                </a:moveTo>
                <a:lnTo>
                  <a:pt x="68580" y="22009"/>
                </a:lnTo>
                <a:lnTo>
                  <a:pt x="63396" y="13557"/>
                </a:lnTo>
                <a:lnTo>
                  <a:pt x="56541" y="6808"/>
                </a:lnTo>
                <a:lnTo>
                  <a:pt x="48347" y="2158"/>
                </a:lnTo>
                <a:lnTo>
                  <a:pt x="39141" y="0"/>
                </a:lnTo>
                <a:lnTo>
                  <a:pt x="32285" y="187"/>
                </a:lnTo>
                <a:lnTo>
                  <a:pt x="885" y="32079"/>
                </a:lnTo>
                <a:lnTo>
                  <a:pt x="0" y="41071"/>
                </a:lnTo>
                <a:lnTo>
                  <a:pt x="0" y="106273"/>
                </a:lnTo>
                <a:lnTo>
                  <a:pt x="8293" y="106273"/>
                </a:lnTo>
                <a:lnTo>
                  <a:pt x="8293" y="41046"/>
                </a:lnTo>
                <a:lnTo>
                  <a:pt x="9001" y="33770"/>
                </a:lnTo>
                <a:lnTo>
                  <a:pt x="31623" y="7708"/>
                </a:lnTo>
                <a:lnTo>
                  <a:pt x="38468" y="8267"/>
                </a:lnTo>
                <a:lnTo>
                  <a:pt x="48524" y="11401"/>
                </a:lnTo>
                <a:lnTo>
                  <a:pt x="56707" y="18410"/>
                </a:lnTo>
                <a:lnTo>
                  <a:pt x="62244" y="28336"/>
                </a:lnTo>
                <a:lnTo>
                  <a:pt x="64363" y="40220"/>
                </a:lnTo>
                <a:lnTo>
                  <a:pt x="64363" y="106273"/>
                </a:lnTo>
                <a:lnTo>
                  <a:pt x="72656" y="106273"/>
                </a:lnTo>
                <a:lnTo>
                  <a:pt x="72656" y="40970"/>
                </a:lnTo>
                <a:lnTo>
                  <a:pt x="73377" y="33715"/>
                </a:lnTo>
                <a:lnTo>
                  <a:pt x="95961" y="7708"/>
                </a:lnTo>
                <a:lnTo>
                  <a:pt x="102831" y="8267"/>
                </a:lnTo>
                <a:lnTo>
                  <a:pt x="112880" y="11401"/>
                </a:lnTo>
                <a:lnTo>
                  <a:pt x="121059" y="18410"/>
                </a:lnTo>
                <a:lnTo>
                  <a:pt x="126595" y="28336"/>
                </a:lnTo>
                <a:lnTo>
                  <a:pt x="128714" y="40220"/>
                </a:lnTo>
                <a:lnTo>
                  <a:pt x="128714" y="106273"/>
                </a:lnTo>
                <a:lnTo>
                  <a:pt x="137007" y="106273"/>
                </a:lnTo>
                <a:lnTo>
                  <a:pt x="137007" y="40170"/>
                </a:lnTo>
                <a:lnTo>
                  <a:pt x="134271" y="25246"/>
                </a:lnTo>
                <a:lnTo>
                  <a:pt x="127109" y="12779"/>
                </a:lnTo>
                <a:lnTo>
                  <a:pt x="116521" y="3965"/>
                </a:lnTo>
                <a:lnTo>
                  <a:pt x="103505"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5"/>
          <p:cNvSpPr/>
          <p:nvPr/>
        </p:nvSpPr>
        <p:spPr>
          <a:xfrm>
            <a:off x="9113122" y="6387197"/>
            <a:ext cx="58419" cy="109220"/>
          </a:xfrm>
          <a:custGeom>
            <a:avLst/>
            <a:gdLst/>
            <a:ahLst/>
            <a:cxnLst/>
            <a:rect l="l" t="t" r="r" b="b"/>
            <a:pathLst>
              <a:path w="58420" h="109220" extrusionOk="0">
                <a:moveTo>
                  <a:pt x="45900" y="0"/>
                </a:moveTo>
                <a:lnTo>
                  <a:pt x="11113" y="15594"/>
                </a:lnTo>
                <a:lnTo>
                  <a:pt x="0" y="108748"/>
                </a:lnTo>
                <a:lnTo>
                  <a:pt x="8293" y="108748"/>
                </a:lnTo>
                <a:lnTo>
                  <a:pt x="8229" y="42784"/>
                </a:lnTo>
                <a:lnTo>
                  <a:pt x="9017" y="32878"/>
                </a:lnTo>
                <a:lnTo>
                  <a:pt x="22212" y="14019"/>
                </a:lnTo>
                <a:lnTo>
                  <a:pt x="41910" y="6323"/>
                </a:lnTo>
                <a:lnTo>
                  <a:pt x="51650" y="9015"/>
                </a:lnTo>
                <a:lnTo>
                  <a:pt x="55346" y="10374"/>
                </a:lnTo>
                <a:lnTo>
                  <a:pt x="58191" y="2576"/>
                </a:lnTo>
                <a:lnTo>
                  <a:pt x="52909" y="1020"/>
                </a:lnTo>
                <a:lnTo>
                  <a:pt x="45900"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5"/>
          <p:cNvSpPr/>
          <p:nvPr/>
        </p:nvSpPr>
        <p:spPr>
          <a:xfrm>
            <a:off x="9895001" y="6389128"/>
            <a:ext cx="58419" cy="109220"/>
          </a:xfrm>
          <a:custGeom>
            <a:avLst/>
            <a:gdLst/>
            <a:ahLst/>
            <a:cxnLst/>
            <a:rect l="l" t="t" r="r" b="b"/>
            <a:pathLst>
              <a:path w="58420" h="109220" extrusionOk="0">
                <a:moveTo>
                  <a:pt x="45899" y="0"/>
                </a:moveTo>
                <a:lnTo>
                  <a:pt x="11112" y="15589"/>
                </a:lnTo>
                <a:lnTo>
                  <a:pt x="0" y="108743"/>
                </a:lnTo>
                <a:lnTo>
                  <a:pt x="8293" y="108743"/>
                </a:lnTo>
                <a:lnTo>
                  <a:pt x="8229" y="42779"/>
                </a:lnTo>
                <a:lnTo>
                  <a:pt x="9017" y="32873"/>
                </a:lnTo>
                <a:lnTo>
                  <a:pt x="22212" y="14014"/>
                </a:lnTo>
                <a:lnTo>
                  <a:pt x="41910" y="6318"/>
                </a:lnTo>
                <a:lnTo>
                  <a:pt x="51650" y="9010"/>
                </a:lnTo>
                <a:lnTo>
                  <a:pt x="55346" y="10369"/>
                </a:lnTo>
                <a:lnTo>
                  <a:pt x="58191" y="2571"/>
                </a:lnTo>
                <a:lnTo>
                  <a:pt x="52909" y="1021"/>
                </a:lnTo>
                <a:lnTo>
                  <a:pt x="45899"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5"/>
          <p:cNvSpPr/>
          <p:nvPr/>
        </p:nvSpPr>
        <p:spPr>
          <a:xfrm>
            <a:off x="9191879" y="6348717"/>
            <a:ext cx="202565" cy="153035"/>
          </a:xfrm>
          <a:custGeom>
            <a:avLst/>
            <a:gdLst/>
            <a:ahLst/>
            <a:cxnLst/>
            <a:rect l="l" t="t" r="r" b="b"/>
            <a:pathLst>
              <a:path w="202565" h="153035" extrusionOk="0">
                <a:moveTo>
                  <a:pt x="77343" y="108394"/>
                </a:moveTo>
                <a:lnTo>
                  <a:pt x="74307" y="93357"/>
                </a:lnTo>
                <a:lnTo>
                  <a:pt x="69049" y="85585"/>
                </a:lnTo>
                <a:lnTo>
                  <a:pt x="69049" y="108394"/>
                </a:lnTo>
                <a:lnTo>
                  <a:pt x="66662" y="120205"/>
                </a:lnTo>
                <a:lnTo>
                  <a:pt x="60147" y="129870"/>
                </a:lnTo>
                <a:lnTo>
                  <a:pt x="50495" y="136385"/>
                </a:lnTo>
                <a:lnTo>
                  <a:pt x="38671" y="138772"/>
                </a:lnTo>
                <a:lnTo>
                  <a:pt x="26860" y="136385"/>
                </a:lnTo>
                <a:lnTo>
                  <a:pt x="17208" y="129870"/>
                </a:lnTo>
                <a:lnTo>
                  <a:pt x="10693" y="120205"/>
                </a:lnTo>
                <a:lnTo>
                  <a:pt x="8293" y="108394"/>
                </a:lnTo>
                <a:lnTo>
                  <a:pt x="10693" y="96583"/>
                </a:lnTo>
                <a:lnTo>
                  <a:pt x="17208" y="86918"/>
                </a:lnTo>
                <a:lnTo>
                  <a:pt x="20828" y="84480"/>
                </a:lnTo>
                <a:lnTo>
                  <a:pt x="26860" y="80403"/>
                </a:lnTo>
                <a:lnTo>
                  <a:pt x="38671" y="78016"/>
                </a:lnTo>
                <a:lnTo>
                  <a:pt x="50495" y="80403"/>
                </a:lnTo>
                <a:lnTo>
                  <a:pt x="60147" y="86918"/>
                </a:lnTo>
                <a:lnTo>
                  <a:pt x="66662" y="96583"/>
                </a:lnTo>
                <a:lnTo>
                  <a:pt x="69049" y="108394"/>
                </a:lnTo>
                <a:lnTo>
                  <a:pt x="69049" y="85585"/>
                </a:lnTo>
                <a:lnTo>
                  <a:pt x="66001" y="81064"/>
                </a:lnTo>
                <a:lnTo>
                  <a:pt x="61493" y="78016"/>
                </a:lnTo>
                <a:lnTo>
                  <a:pt x="53708" y="72771"/>
                </a:lnTo>
                <a:lnTo>
                  <a:pt x="38671" y="69723"/>
                </a:lnTo>
                <a:lnTo>
                  <a:pt x="29730" y="70764"/>
                </a:lnTo>
                <a:lnTo>
                  <a:pt x="21526" y="73736"/>
                </a:lnTo>
                <a:lnTo>
                  <a:pt x="14300" y="78384"/>
                </a:lnTo>
                <a:lnTo>
                  <a:pt x="8293" y="84480"/>
                </a:lnTo>
                <a:lnTo>
                  <a:pt x="8293" y="0"/>
                </a:lnTo>
                <a:lnTo>
                  <a:pt x="0" y="0"/>
                </a:lnTo>
                <a:lnTo>
                  <a:pt x="0" y="108394"/>
                </a:lnTo>
                <a:lnTo>
                  <a:pt x="3048" y="123431"/>
                </a:lnTo>
                <a:lnTo>
                  <a:pt x="11341" y="135724"/>
                </a:lnTo>
                <a:lnTo>
                  <a:pt x="23634" y="144018"/>
                </a:lnTo>
                <a:lnTo>
                  <a:pt x="38671" y="147066"/>
                </a:lnTo>
                <a:lnTo>
                  <a:pt x="53708" y="144018"/>
                </a:lnTo>
                <a:lnTo>
                  <a:pt x="61493" y="138772"/>
                </a:lnTo>
                <a:lnTo>
                  <a:pt x="66001" y="135724"/>
                </a:lnTo>
                <a:lnTo>
                  <a:pt x="74307" y="123431"/>
                </a:lnTo>
                <a:lnTo>
                  <a:pt x="77343" y="108394"/>
                </a:lnTo>
                <a:close/>
              </a:path>
              <a:path w="202565" h="153035" extrusionOk="0">
                <a:moveTo>
                  <a:pt x="202196" y="98031"/>
                </a:moveTo>
                <a:lnTo>
                  <a:pt x="197942" y="77025"/>
                </a:lnTo>
                <a:lnTo>
                  <a:pt x="193903" y="71043"/>
                </a:lnTo>
                <a:lnTo>
                  <a:pt x="193903" y="98031"/>
                </a:lnTo>
                <a:lnTo>
                  <a:pt x="190296" y="115836"/>
                </a:lnTo>
                <a:lnTo>
                  <a:pt x="180492" y="130378"/>
                </a:lnTo>
                <a:lnTo>
                  <a:pt x="165950" y="140195"/>
                </a:lnTo>
                <a:lnTo>
                  <a:pt x="148158" y="143789"/>
                </a:lnTo>
                <a:lnTo>
                  <a:pt x="130365" y="140195"/>
                </a:lnTo>
                <a:lnTo>
                  <a:pt x="115811" y="130378"/>
                </a:lnTo>
                <a:lnTo>
                  <a:pt x="105994" y="115836"/>
                </a:lnTo>
                <a:lnTo>
                  <a:pt x="102400" y="98031"/>
                </a:lnTo>
                <a:lnTo>
                  <a:pt x="105994" y="80251"/>
                </a:lnTo>
                <a:lnTo>
                  <a:pt x="115811" y="65709"/>
                </a:lnTo>
                <a:lnTo>
                  <a:pt x="130365" y="55892"/>
                </a:lnTo>
                <a:lnTo>
                  <a:pt x="148158" y="52285"/>
                </a:lnTo>
                <a:lnTo>
                  <a:pt x="165950" y="55892"/>
                </a:lnTo>
                <a:lnTo>
                  <a:pt x="180492" y="65709"/>
                </a:lnTo>
                <a:lnTo>
                  <a:pt x="190296" y="80251"/>
                </a:lnTo>
                <a:lnTo>
                  <a:pt x="193903" y="98031"/>
                </a:lnTo>
                <a:lnTo>
                  <a:pt x="193903" y="71043"/>
                </a:lnTo>
                <a:lnTo>
                  <a:pt x="186347" y="59842"/>
                </a:lnTo>
                <a:lnTo>
                  <a:pt x="175158" y="52285"/>
                </a:lnTo>
                <a:lnTo>
                  <a:pt x="169164" y="48247"/>
                </a:lnTo>
                <a:lnTo>
                  <a:pt x="148158" y="43992"/>
                </a:lnTo>
                <a:lnTo>
                  <a:pt x="127139" y="48247"/>
                </a:lnTo>
                <a:lnTo>
                  <a:pt x="109956" y="59842"/>
                </a:lnTo>
                <a:lnTo>
                  <a:pt x="98361" y="77025"/>
                </a:lnTo>
                <a:lnTo>
                  <a:pt x="94107" y="98031"/>
                </a:lnTo>
                <a:lnTo>
                  <a:pt x="98361" y="119049"/>
                </a:lnTo>
                <a:lnTo>
                  <a:pt x="109956" y="136232"/>
                </a:lnTo>
                <a:lnTo>
                  <a:pt x="127139" y="147828"/>
                </a:lnTo>
                <a:lnTo>
                  <a:pt x="148158" y="152082"/>
                </a:lnTo>
                <a:lnTo>
                  <a:pt x="162077" y="150266"/>
                </a:lnTo>
                <a:lnTo>
                  <a:pt x="174663" y="145135"/>
                </a:lnTo>
                <a:lnTo>
                  <a:pt x="176466" y="143789"/>
                </a:lnTo>
                <a:lnTo>
                  <a:pt x="185432" y="137147"/>
                </a:lnTo>
                <a:lnTo>
                  <a:pt x="193903" y="126784"/>
                </a:lnTo>
                <a:lnTo>
                  <a:pt x="193903" y="153009"/>
                </a:lnTo>
                <a:lnTo>
                  <a:pt x="202196" y="153009"/>
                </a:lnTo>
                <a:lnTo>
                  <a:pt x="202196" y="126784"/>
                </a:lnTo>
                <a:lnTo>
                  <a:pt x="202196" y="98031"/>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5"/>
          <p:cNvSpPr/>
          <p:nvPr/>
        </p:nvSpPr>
        <p:spPr>
          <a:xfrm>
            <a:off x="9512325" y="6350177"/>
            <a:ext cx="95885" cy="146050"/>
          </a:xfrm>
          <a:custGeom>
            <a:avLst/>
            <a:gdLst/>
            <a:ahLst/>
            <a:cxnLst/>
            <a:rect l="l" t="t" r="r" b="b"/>
            <a:pathLst>
              <a:path w="95884" h="146050" extrusionOk="0">
                <a:moveTo>
                  <a:pt x="95643" y="0"/>
                </a:moveTo>
                <a:lnTo>
                  <a:pt x="0" y="0"/>
                </a:lnTo>
                <a:lnTo>
                  <a:pt x="0" y="8890"/>
                </a:lnTo>
                <a:lnTo>
                  <a:pt x="0" y="68580"/>
                </a:lnTo>
                <a:lnTo>
                  <a:pt x="0" y="77470"/>
                </a:lnTo>
                <a:lnTo>
                  <a:pt x="0" y="137160"/>
                </a:lnTo>
                <a:lnTo>
                  <a:pt x="0" y="146050"/>
                </a:lnTo>
                <a:lnTo>
                  <a:pt x="95643" y="146050"/>
                </a:lnTo>
                <a:lnTo>
                  <a:pt x="95643" y="137160"/>
                </a:lnTo>
                <a:lnTo>
                  <a:pt x="8293" y="137160"/>
                </a:lnTo>
                <a:lnTo>
                  <a:pt x="8293" y="77470"/>
                </a:lnTo>
                <a:lnTo>
                  <a:pt x="58953" y="77470"/>
                </a:lnTo>
                <a:lnTo>
                  <a:pt x="58953" y="68580"/>
                </a:lnTo>
                <a:lnTo>
                  <a:pt x="8293" y="68580"/>
                </a:lnTo>
                <a:lnTo>
                  <a:pt x="8293" y="8890"/>
                </a:lnTo>
                <a:lnTo>
                  <a:pt x="95643" y="8890"/>
                </a:lnTo>
                <a:lnTo>
                  <a:pt x="95643"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5"/>
          <p:cNvSpPr/>
          <p:nvPr/>
        </p:nvSpPr>
        <p:spPr>
          <a:xfrm>
            <a:off x="9769709" y="6387137"/>
            <a:ext cx="113030" cy="113030"/>
          </a:xfrm>
          <a:custGeom>
            <a:avLst/>
            <a:gdLst/>
            <a:ahLst/>
            <a:cxnLst/>
            <a:rect l="l" t="t" r="r" b="b"/>
            <a:pathLst>
              <a:path w="113029" h="113029" extrusionOk="0">
                <a:moveTo>
                  <a:pt x="56476" y="0"/>
                </a:moveTo>
                <a:lnTo>
                  <a:pt x="34509" y="4443"/>
                </a:lnTo>
                <a:lnTo>
                  <a:pt x="16556" y="16556"/>
                </a:lnTo>
                <a:lnTo>
                  <a:pt x="4443" y="34509"/>
                </a:lnTo>
                <a:lnTo>
                  <a:pt x="0" y="56476"/>
                </a:lnTo>
                <a:lnTo>
                  <a:pt x="114" y="59131"/>
                </a:lnTo>
                <a:lnTo>
                  <a:pt x="17484" y="96532"/>
                </a:lnTo>
                <a:lnTo>
                  <a:pt x="56388" y="112953"/>
                </a:lnTo>
                <a:lnTo>
                  <a:pt x="57099" y="112966"/>
                </a:lnTo>
                <a:lnTo>
                  <a:pt x="66688" y="112953"/>
                </a:lnTo>
                <a:lnTo>
                  <a:pt x="73990" y="110591"/>
                </a:lnTo>
                <a:lnTo>
                  <a:pt x="84975" y="106184"/>
                </a:lnTo>
                <a:lnTo>
                  <a:pt x="86947" y="104825"/>
                </a:lnTo>
                <a:lnTo>
                  <a:pt x="64782" y="104825"/>
                </a:lnTo>
                <a:lnTo>
                  <a:pt x="56553" y="104660"/>
                </a:lnTo>
                <a:lnTo>
                  <a:pt x="19951" y="87198"/>
                </a:lnTo>
                <a:lnTo>
                  <a:pt x="8597" y="60629"/>
                </a:lnTo>
                <a:lnTo>
                  <a:pt x="112953" y="60629"/>
                </a:lnTo>
                <a:lnTo>
                  <a:pt x="112953" y="56476"/>
                </a:lnTo>
                <a:lnTo>
                  <a:pt x="112113" y="52323"/>
                </a:lnTo>
                <a:lnTo>
                  <a:pt x="8458" y="52323"/>
                </a:lnTo>
                <a:lnTo>
                  <a:pt x="13316" y="35050"/>
                </a:lnTo>
                <a:lnTo>
                  <a:pt x="23823" y="21069"/>
                </a:lnTo>
                <a:lnTo>
                  <a:pt x="38653" y="11708"/>
                </a:lnTo>
                <a:lnTo>
                  <a:pt x="56476" y="8293"/>
                </a:lnTo>
                <a:lnTo>
                  <a:pt x="84144" y="8293"/>
                </a:lnTo>
                <a:lnTo>
                  <a:pt x="78438" y="4443"/>
                </a:lnTo>
                <a:lnTo>
                  <a:pt x="56476" y="0"/>
                </a:lnTo>
                <a:close/>
              </a:path>
              <a:path w="113029" h="113029" extrusionOk="0">
                <a:moveTo>
                  <a:pt x="91033" y="90055"/>
                </a:moveTo>
                <a:lnTo>
                  <a:pt x="86448" y="95008"/>
                </a:lnTo>
                <a:lnTo>
                  <a:pt x="80746" y="98945"/>
                </a:lnTo>
                <a:lnTo>
                  <a:pt x="71361" y="102704"/>
                </a:lnTo>
                <a:lnTo>
                  <a:pt x="64782" y="104825"/>
                </a:lnTo>
                <a:lnTo>
                  <a:pt x="86947" y="104825"/>
                </a:lnTo>
                <a:lnTo>
                  <a:pt x="91719" y="101536"/>
                </a:lnTo>
                <a:lnTo>
                  <a:pt x="97129" y="95669"/>
                </a:lnTo>
                <a:lnTo>
                  <a:pt x="91033" y="90055"/>
                </a:lnTo>
                <a:close/>
              </a:path>
              <a:path w="113029" h="113029" extrusionOk="0">
                <a:moveTo>
                  <a:pt x="84144" y="8293"/>
                </a:moveTo>
                <a:lnTo>
                  <a:pt x="56476" y="8293"/>
                </a:lnTo>
                <a:lnTo>
                  <a:pt x="74293" y="11708"/>
                </a:lnTo>
                <a:lnTo>
                  <a:pt x="89119" y="21069"/>
                </a:lnTo>
                <a:lnTo>
                  <a:pt x="99625" y="35050"/>
                </a:lnTo>
                <a:lnTo>
                  <a:pt x="104482" y="52323"/>
                </a:lnTo>
                <a:lnTo>
                  <a:pt x="112113" y="52323"/>
                </a:lnTo>
                <a:lnTo>
                  <a:pt x="108508" y="34509"/>
                </a:lnTo>
                <a:lnTo>
                  <a:pt x="96393" y="16556"/>
                </a:lnTo>
                <a:lnTo>
                  <a:pt x="84144" y="8293"/>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5"/>
          <p:cNvSpPr/>
          <p:nvPr/>
        </p:nvSpPr>
        <p:spPr>
          <a:xfrm>
            <a:off x="9964141" y="6384772"/>
            <a:ext cx="206375" cy="149860"/>
          </a:xfrm>
          <a:custGeom>
            <a:avLst/>
            <a:gdLst/>
            <a:ahLst/>
            <a:cxnLst/>
            <a:rect l="l" t="t" r="r" b="b"/>
            <a:pathLst>
              <a:path w="206375" h="149859" extrusionOk="0">
                <a:moveTo>
                  <a:pt x="82042" y="41300"/>
                </a:moveTo>
                <a:lnTo>
                  <a:pt x="78828" y="25450"/>
                </a:lnTo>
                <a:lnTo>
                  <a:pt x="73748" y="17919"/>
                </a:lnTo>
                <a:lnTo>
                  <a:pt x="73748" y="41300"/>
                </a:lnTo>
                <a:lnTo>
                  <a:pt x="73748" y="72199"/>
                </a:lnTo>
                <a:lnTo>
                  <a:pt x="71196" y="84823"/>
                </a:lnTo>
                <a:lnTo>
                  <a:pt x="64223" y="95148"/>
                </a:lnTo>
                <a:lnTo>
                  <a:pt x="53898" y="102120"/>
                </a:lnTo>
                <a:lnTo>
                  <a:pt x="41275" y="104673"/>
                </a:lnTo>
                <a:lnTo>
                  <a:pt x="40767" y="104673"/>
                </a:lnTo>
                <a:lnTo>
                  <a:pt x="28143" y="102120"/>
                </a:lnTo>
                <a:lnTo>
                  <a:pt x="17818" y="95148"/>
                </a:lnTo>
                <a:lnTo>
                  <a:pt x="10858" y="84823"/>
                </a:lnTo>
                <a:lnTo>
                  <a:pt x="8305" y="72199"/>
                </a:lnTo>
                <a:lnTo>
                  <a:pt x="8305" y="41300"/>
                </a:lnTo>
                <a:lnTo>
                  <a:pt x="10858" y="28676"/>
                </a:lnTo>
                <a:lnTo>
                  <a:pt x="17818" y="18351"/>
                </a:lnTo>
                <a:lnTo>
                  <a:pt x="28143" y="11379"/>
                </a:lnTo>
                <a:lnTo>
                  <a:pt x="40767" y="8826"/>
                </a:lnTo>
                <a:lnTo>
                  <a:pt x="41275" y="8826"/>
                </a:lnTo>
                <a:lnTo>
                  <a:pt x="53898" y="11379"/>
                </a:lnTo>
                <a:lnTo>
                  <a:pt x="64223" y="18351"/>
                </a:lnTo>
                <a:lnTo>
                  <a:pt x="71196" y="28676"/>
                </a:lnTo>
                <a:lnTo>
                  <a:pt x="73748" y="41300"/>
                </a:lnTo>
                <a:lnTo>
                  <a:pt x="73748" y="17919"/>
                </a:lnTo>
                <a:lnTo>
                  <a:pt x="70091" y="12484"/>
                </a:lnTo>
                <a:lnTo>
                  <a:pt x="64668" y="8826"/>
                </a:lnTo>
                <a:lnTo>
                  <a:pt x="57124" y="3746"/>
                </a:lnTo>
                <a:lnTo>
                  <a:pt x="41275" y="533"/>
                </a:lnTo>
                <a:lnTo>
                  <a:pt x="40767" y="533"/>
                </a:lnTo>
                <a:lnTo>
                  <a:pt x="24917" y="3746"/>
                </a:lnTo>
                <a:lnTo>
                  <a:pt x="11950" y="12484"/>
                </a:lnTo>
                <a:lnTo>
                  <a:pt x="3213" y="25450"/>
                </a:lnTo>
                <a:lnTo>
                  <a:pt x="0" y="41300"/>
                </a:lnTo>
                <a:lnTo>
                  <a:pt x="0" y="72199"/>
                </a:lnTo>
                <a:lnTo>
                  <a:pt x="3213" y="88049"/>
                </a:lnTo>
                <a:lnTo>
                  <a:pt x="11950" y="101015"/>
                </a:lnTo>
                <a:lnTo>
                  <a:pt x="24917" y="109753"/>
                </a:lnTo>
                <a:lnTo>
                  <a:pt x="40767" y="112966"/>
                </a:lnTo>
                <a:lnTo>
                  <a:pt x="41275" y="112966"/>
                </a:lnTo>
                <a:lnTo>
                  <a:pt x="73748" y="96824"/>
                </a:lnTo>
                <a:lnTo>
                  <a:pt x="73748" y="113284"/>
                </a:lnTo>
                <a:lnTo>
                  <a:pt x="73355" y="116662"/>
                </a:lnTo>
                <a:lnTo>
                  <a:pt x="70218" y="124485"/>
                </a:lnTo>
                <a:lnTo>
                  <a:pt x="61404" y="133794"/>
                </a:lnTo>
                <a:lnTo>
                  <a:pt x="43967" y="141605"/>
                </a:lnTo>
                <a:lnTo>
                  <a:pt x="46113" y="149631"/>
                </a:lnTo>
                <a:lnTo>
                  <a:pt x="81483" y="118325"/>
                </a:lnTo>
                <a:lnTo>
                  <a:pt x="82042" y="96824"/>
                </a:lnTo>
                <a:lnTo>
                  <a:pt x="82042" y="41300"/>
                </a:lnTo>
                <a:close/>
              </a:path>
              <a:path w="206375" h="149859" extrusionOk="0">
                <a:moveTo>
                  <a:pt x="205854" y="56476"/>
                </a:moveTo>
                <a:lnTo>
                  <a:pt x="205016" y="52324"/>
                </a:lnTo>
                <a:lnTo>
                  <a:pt x="201409" y="34505"/>
                </a:lnTo>
                <a:lnTo>
                  <a:pt x="197383" y="28549"/>
                </a:lnTo>
                <a:lnTo>
                  <a:pt x="197383" y="52324"/>
                </a:lnTo>
                <a:lnTo>
                  <a:pt x="101371" y="52324"/>
                </a:lnTo>
                <a:lnTo>
                  <a:pt x="106222" y="35052"/>
                </a:lnTo>
                <a:lnTo>
                  <a:pt x="116725" y="21069"/>
                </a:lnTo>
                <a:lnTo>
                  <a:pt x="131546" y="11709"/>
                </a:lnTo>
                <a:lnTo>
                  <a:pt x="149377" y="8293"/>
                </a:lnTo>
                <a:lnTo>
                  <a:pt x="167195" y="11709"/>
                </a:lnTo>
                <a:lnTo>
                  <a:pt x="182016" y="21069"/>
                </a:lnTo>
                <a:lnTo>
                  <a:pt x="192519" y="35052"/>
                </a:lnTo>
                <a:lnTo>
                  <a:pt x="197383" y="52324"/>
                </a:lnTo>
                <a:lnTo>
                  <a:pt x="197383" y="28549"/>
                </a:lnTo>
                <a:lnTo>
                  <a:pt x="189293" y="16560"/>
                </a:lnTo>
                <a:lnTo>
                  <a:pt x="177038" y="8293"/>
                </a:lnTo>
                <a:lnTo>
                  <a:pt x="171335" y="4445"/>
                </a:lnTo>
                <a:lnTo>
                  <a:pt x="149377" y="0"/>
                </a:lnTo>
                <a:lnTo>
                  <a:pt x="127406" y="4445"/>
                </a:lnTo>
                <a:lnTo>
                  <a:pt x="109461" y="16560"/>
                </a:lnTo>
                <a:lnTo>
                  <a:pt x="97345" y="34505"/>
                </a:lnTo>
                <a:lnTo>
                  <a:pt x="92900" y="56476"/>
                </a:lnTo>
                <a:lnTo>
                  <a:pt x="93014" y="59118"/>
                </a:lnTo>
                <a:lnTo>
                  <a:pt x="110388" y="96532"/>
                </a:lnTo>
                <a:lnTo>
                  <a:pt x="149288" y="112953"/>
                </a:lnTo>
                <a:lnTo>
                  <a:pt x="149999" y="112966"/>
                </a:lnTo>
                <a:lnTo>
                  <a:pt x="159588" y="112953"/>
                </a:lnTo>
                <a:lnTo>
                  <a:pt x="166890" y="110591"/>
                </a:lnTo>
                <a:lnTo>
                  <a:pt x="177876" y="106197"/>
                </a:lnTo>
                <a:lnTo>
                  <a:pt x="179857" y="104825"/>
                </a:lnTo>
                <a:lnTo>
                  <a:pt x="184619" y="101536"/>
                </a:lnTo>
                <a:lnTo>
                  <a:pt x="190030" y="95669"/>
                </a:lnTo>
                <a:lnTo>
                  <a:pt x="183934" y="90043"/>
                </a:lnTo>
                <a:lnTo>
                  <a:pt x="179349" y="95008"/>
                </a:lnTo>
                <a:lnTo>
                  <a:pt x="173647" y="98945"/>
                </a:lnTo>
                <a:lnTo>
                  <a:pt x="164261" y="102704"/>
                </a:lnTo>
                <a:lnTo>
                  <a:pt x="157695" y="104825"/>
                </a:lnTo>
                <a:lnTo>
                  <a:pt x="149453" y="104660"/>
                </a:lnTo>
                <a:lnTo>
                  <a:pt x="112852" y="87198"/>
                </a:lnTo>
                <a:lnTo>
                  <a:pt x="101498" y="60617"/>
                </a:lnTo>
                <a:lnTo>
                  <a:pt x="205854" y="60617"/>
                </a:lnTo>
                <a:lnTo>
                  <a:pt x="205854" y="56476"/>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5"/>
          <p:cNvSpPr txBox="1">
            <a:spLocks noGrp="1"/>
          </p:cNvSpPr>
          <p:nvPr>
            <p:ph type="title"/>
          </p:nvPr>
        </p:nvSpPr>
        <p:spPr>
          <a:xfrm>
            <a:off x="379699" y="1089953"/>
            <a:ext cx="6619905" cy="13080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3700" b="0" i="0" u="none" strike="noStrike" cap="none">
                <a:solidFill>
                  <a:srgbClr val="2DA5A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5"/>
          <p:cNvSpPr txBox="1">
            <a:spLocks noGrp="1"/>
          </p:cNvSpPr>
          <p:nvPr>
            <p:ph type="body" idx="1"/>
          </p:nvPr>
        </p:nvSpPr>
        <p:spPr>
          <a:xfrm>
            <a:off x="444500" y="3175453"/>
            <a:ext cx="4732020" cy="307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000" b="0" i="0" u="none" strike="noStrike" cap="none">
                <a:solidFill>
                  <a:srgbClr val="05050B"/>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0" name="Google Shape;20;p25"/>
          <p:cNvSpPr txBox="1">
            <a:spLocks noGrp="1"/>
          </p:cNvSpPr>
          <p:nvPr>
            <p:ph type="ftr" idx="11"/>
          </p:nvPr>
        </p:nvSpPr>
        <p:spPr>
          <a:xfrm>
            <a:off x="3635756" y="6366129"/>
            <a:ext cx="3421888" cy="342265"/>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25"/>
          <p:cNvSpPr txBox="1">
            <a:spLocks noGrp="1"/>
          </p:cNvSpPr>
          <p:nvPr>
            <p:ph type="dt" idx="10"/>
          </p:nvPr>
        </p:nvSpPr>
        <p:spPr>
          <a:xfrm>
            <a:off x="534670" y="6366129"/>
            <a:ext cx="2459482" cy="342265"/>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25"/>
          <p:cNvSpPr txBox="1">
            <a:spLocks noGrp="1"/>
          </p:cNvSpPr>
          <p:nvPr>
            <p:ph type="sldNum" idx="12"/>
          </p:nvPr>
        </p:nvSpPr>
        <p:spPr>
          <a:xfrm>
            <a:off x="7699248" y="6366129"/>
            <a:ext cx="2459482" cy="342265"/>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static1.squarespace.com/static/6160742e58596279bef906ba/t/64412dc3e911cb51d25417ab/1681993192706/Frontier+Tech+Hub_Climate+Finance+report.pdf" TargetMode="External"/><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hyperlink" Target="https://www.gsma.com/mobilefordevelopment/resources/ews-philippines-mobile-and-digital-technologies/" TargetMode="External"/><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hyperlink" Target="https://circularkitchens.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jpg"/><Relationship Id="rId11" Type="http://schemas.openxmlformats.org/officeDocument/2006/relationships/image" Target="../media/image83.jpg"/><Relationship Id="rId5" Type="http://schemas.openxmlformats.org/officeDocument/2006/relationships/image" Target="../media/image77.jpg"/><Relationship Id="rId15" Type="http://schemas.openxmlformats.org/officeDocument/2006/relationships/image" Target="../media/image87.jp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g"/><Relationship Id="rId14" Type="http://schemas.openxmlformats.org/officeDocument/2006/relationships/image" Target="../media/image86.jpg"/></Relationships>
</file>

<file path=ppt/slides/_rels/slide17.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hyperlink" Target="http://www.urbanemerge.co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mailto:naji.makarem@urbanemerge.com" TargetMode="External"/><Relationship Id="rId5" Type="http://schemas.openxmlformats.org/officeDocument/2006/relationships/hyperlink" Target="mailto:andreas.beavor@urbanemerge.com" TargetMode="Externa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www.urbanemerge.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jp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jpg"/><Relationship Id="rId34"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g"/><Relationship Id="rId25" Type="http://schemas.openxmlformats.org/officeDocument/2006/relationships/image" Target="../media/image32.png"/><Relationship Id="rId33"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23.jp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jpg"/><Relationship Id="rId24" Type="http://schemas.openxmlformats.org/officeDocument/2006/relationships/image" Target="../media/image31.jpg"/><Relationship Id="rId32" Type="http://schemas.openxmlformats.org/officeDocument/2006/relationships/image" Target="../media/image39.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jp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jpg"/><Relationship Id="rId31"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16.jpg"/><Relationship Id="rId14" Type="http://schemas.openxmlformats.org/officeDocument/2006/relationships/image" Target="../media/image21.jp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citiesclimatefinance.org/publications/supporting-access-to-climate-finance-for-small-and-intermediary-cities-a-guide-for-project-preparation-facilities/" TargetMode="External"/><Relationship Id="rId7" Type="http://schemas.openxmlformats.org/officeDocument/2006/relationships/hyperlink" Target="https://www.linkedin.com/company/green-cities-and-infrastructure-programme/posts/?feedView=all" TargetMode="External"/><Relationship Id="rId12"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ukgreencitiesandinfrastructure.org/" TargetMode="External"/><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33.png"/><Relationship Id="rId4" Type="http://schemas.openxmlformats.org/officeDocument/2006/relationships/image" Target="../media/image46.jpg"/><Relationship Id="rId9" Type="http://schemas.openxmlformats.org/officeDocument/2006/relationships/hyperlink" Target="https://www.c40knowledgehub.org/s/article/Delivering-disability-inclusive-climate-action-Resource-pack-for-cities?language=en_U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ctrTitle"/>
          </p:nvPr>
        </p:nvSpPr>
        <p:spPr>
          <a:xfrm>
            <a:off x="7437824" y="2691825"/>
            <a:ext cx="2895600" cy="10596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3400">
                <a:solidFill>
                  <a:srgbClr val="231F1F"/>
                </a:solidFill>
              </a:rPr>
              <a:t>CAPABILITY</a:t>
            </a:r>
            <a:endParaRPr sz="3400"/>
          </a:p>
          <a:p>
            <a:pPr marL="12700" lvl="0" indent="0" algn="l" rtl="0">
              <a:lnSpc>
                <a:spcPct val="100000"/>
              </a:lnSpc>
              <a:spcBef>
                <a:spcPts val="0"/>
              </a:spcBef>
              <a:spcAft>
                <a:spcPts val="0"/>
              </a:spcAft>
              <a:buSzPts val="1400"/>
              <a:buNone/>
            </a:pPr>
            <a:r>
              <a:rPr lang="en-US" sz="3400">
                <a:solidFill>
                  <a:srgbClr val="231F1F"/>
                </a:solidFill>
              </a:rPr>
              <a:t>STATEMENT</a:t>
            </a:r>
            <a:endParaRPr sz="3400"/>
          </a:p>
        </p:txBody>
      </p:sp>
      <p:sp>
        <p:nvSpPr>
          <p:cNvPr id="83" name="Google Shape;83;p1"/>
          <p:cNvSpPr/>
          <p:nvPr/>
        </p:nvSpPr>
        <p:spPr>
          <a:xfrm>
            <a:off x="7199265" y="2477663"/>
            <a:ext cx="12700" cy="1884680"/>
          </a:xfrm>
          <a:custGeom>
            <a:avLst/>
            <a:gdLst/>
            <a:ahLst/>
            <a:cxnLst/>
            <a:rect l="l" t="t" r="r" b="b"/>
            <a:pathLst>
              <a:path w="12700" h="1884679" extrusionOk="0">
                <a:moveTo>
                  <a:pt x="0" y="1884680"/>
                </a:moveTo>
                <a:lnTo>
                  <a:pt x="12700" y="1884680"/>
                </a:lnTo>
                <a:lnTo>
                  <a:pt x="12700" y="0"/>
                </a:lnTo>
                <a:lnTo>
                  <a:pt x="0" y="0"/>
                </a:lnTo>
                <a:lnTo>
                  <a:pt x="0" y="1884680"/>
                </a:lnTo>
                <a:close/>
              </a:path>
            </a:pathLst>
          </a:custGeom>
          <a:solidFill>
            <a:srgbClr val="1AA8A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
          <p:cNvSpPr/>
          <p:nvPr/>
        </p:nvSpPr>
        <p:spPr>
          <a:xfrm>
            <a:off x="2107859" y="2795571"/>
            <a:ext cx="436245" cy="603885"/>
          </a:xfrm>
          <a:custGeom>
            <a:avLst/>
            <a:gdLst/>
            <a:ahLst/>
            <a:cxnLst/>
            <a:rect l="l" t="t" r="r" b="b"/>
            <a:pathLst>
              <a:path w="436244" h="603885" extrusionOk="0">
                <a:moveTo>
                  <a:pt x="436206" y="0"/>
                </a:moveTo>
                <a:lnTo>
                  <a:pt x="405091" y="0"/>
                </a:lnTo>
                <a:lnTo>
                  <a:pt x="405091" y="375069"/>
                </a:lnTo>
                <a:lnTo>
                  <a:pt x="400917" y="415977"/>
                </a:lnTo>
                <a:lnTo>
                  <a:pt x="388558" y="454864"/>
                </a:lnTo>
                <a:lnTo>
                  <a:pt x="368571" y="490449"/>
                </a:lnTo>
                <a:lnTo>
                  <a:pt x="341515" y="521449"/>
                </a:lnTo>
                <a:lnTo>
                  <a:pt x="310670" y="544942"/>
                </a:lnTo>
                <a:lnTo>
                  <a:pt x="240526" y="570621"/>
                </a:lnTo>
                <a:lnTo>
                  <a:pt x="203644" y="571919"/>
                </a:lnTo>
                <a:lnTo>
                  <a:pt x="157826" y="562186"/>
                </a:lnTo>
                <a:lnTo>
                  <a:pt x="116801" y="541274"/>
                </a:lnTo>
                <a:lnTo>
                  <a:pt x="82094" y="510884"/>
                </a:lnTo>
                <a:lnTo>
                  <a:pt x="55228" y="472718"/>
                </a:lnTo>
                <a:lnTo>
                  <a:pt x="37727" y="428479"/>
                </a:lnTo>
                <a:lnTo>
                  <a:pt x="31115" y="379869"/>
                </a:lnTo>
                <a:lnTo>
                  <a:pt x="31115" y="0"/>
                </a:lnTo>
                <a:lnTo>
                  <a:pt x="0" y="0"/>
                </a:lnTo>
                <a:lnTo>
                  <a:pt x="12" y="380072"/>
                </a:lnTo>
                <a:lnTo>
                  <a:pt x="5804" y="428706"/>
                </a:lnTo>
                <a:lnTo>
                  <a:pt x="21117" y="473805"/>
                </a:lnTo>
                <a:lnTo>
                  <a:pt x="44831" y="514132"/>
                </a:lnTo>
                <a:lnTo>
                  <a:pt x="75828" y="548448"/>
                </a:lnTo>
                <a:lnTo>
                  <a:pt x="112988" y="575514"/>
                </a:lnTo>
                <a:lnTo>
                  <a:pt x="155192" y="594093"/>
                </a:lnTo>
                <a:lnTo>
                  <a:pt x="201320" y="602945"/>
                </a:lnTo>
                <a:lnTo>
                  <a:pt x="216052" y="603491"/>
                </a:lnTo>
                <a:lnTo>
                  <a:pt x="255543" y="599590"/>
                </a:lnTo>
                <a:lnTo>
                  <a:pt x="293871" y="588149"/>
                </a:lnTo>
                <a:lnTo>
                  <a:pt x="329952" y="569565"/>
                </a:lnTo>
                <a:lnTo>
                  <a:pt x="362699" y="544233"/>
                </a:lnTo>
                <a:lnTo>
                  <a:pt x="393981" y="508390"/>
                </a:lnTo>
                <a:lnTo>
                  <a:pt x="417088" y="467252"/>
                </a:lnTo>
                <a:lnTo>
                  <a:pt x="431377" y="422303"/>
                </a:lnTo>
                <a:lnTo>
                  <a:pt x="436206" y="375031"/>
                </a:lnTo>
                <a:lnTo>
                  <a:pt x="436206"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
          <p:cNvSpPr/>
          <p:nvPr/>
        </p:nvSpPr>
        <p:spPr>
          <a:xfrm>
            <a:off x="3809631" y="2957412"/>
            <a:ext cx="344170" cy="448945"/>
          </a:xfrm>
          <a:custGeom>
            <a:avLst/>
            <a:gdLst/>
            <a:ahLst/>
            <a:cxnLst/>
            <a:rect l="l" t="t" r="r" b="b"/>
            <a:pathLst>
              <a:path w="344170" h="448945" extrusionOk="0">
                <a:moveTo>
                  <a:pt x="185127" y="0"/>
                </a:moveTo>
                <a:lnTo>
                  <a:pt x="115954" y="9766"/>
                </a:lnTo>
                <a:lnTo>
                  <a:pt x="55257" y="47002"/>
                </a:lnTo>
                <a:lnTo>
                  <a:pt x="14174" y="104565"/>
                </a:lnTo>
                <a:lnTo>
                  <a:pt x="0" y="173024"/>
                </a:lnTo>
                <a:lnTo>
                  <a:pt x="0" y="448398"/>
                </a:lnTo>
                <a:lnTo>
                  <a:pt x="34226" y="448398"/>
                </a:lnTo>
                <a:lnTo>
                  <a:pt x="34226" y="172986"/>
                </a:lnTo>
                <a:lnTo>
                  <a:pt x="37079" y="144814"/>
                </a:lnTo>
                <a:lnTo>
                  <a:pt x="59538" y="93714"/>
                </a:lnTo>
                <a:lnTo>
                  <a:pt x="101702" y="54427"/>
                </a:lnTo>
                <a:lnTo>
                  <a:pt x="154659" y="35145"/>
                </a:lnTo>
                <a:lnTo>
                  <a:pt x="182676" y="34124"/>
                </a:lnTo>
                <a:lnTo>
                  <a:pt x="232021" y="47458"/>
                </a:lnTo>
                <a:lnTo>
                  <a:pt x="272164" y="77169"/>
                </a:lnTo>
                <a:lnTo>
                  <a:pt x="299319" y="119194"/>
                </a:lnTo>
                <a:lnTo>
                  <a:pt x="309702" y="169468"/>
                </a:lnTo>
                <a:lnTo>
                  <a:pt x="309702" y="448398"/>
                </a:lnTo>
                <a:lnTo>
                  <a:pt x="343915" y="448398"/>
                </a:lnTo>
                <a:lnTo>
                  <a:pt x="343915" y="169240"/>
                </a:lnTo>
                <a:lnTo>
                  <a:pt x="335364" y="118230"/>
                </a:lnTo>
                <a:lnTo>
                  <a:pt x="312788" y="73221"/>
                </a:lnTo>
                <a:lnTo>
                  <a:pt x="278608" y="36793"/>
                </a:lnTo>
                <a:lnTo>
                  <a:pt x="235247" y="11525"/>
                </a:lnTo>
                <a:lnTo>
                  <a:pt x="185127"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
          <p:cNvSpPr/>
          <p:nvPr/>
        </p:nvSpPr>
        <p:spPr>
          <a:xfrm>
            <a:off x="4708017" y="2944037"/>
            <a:ext cx="1068070" cy="466090"/>
          </a:xfrm>
          <a:custGeom>
            <a:avLst/>
            <a:gdLst/>
            <a:ahLst/>
            <a:cxnLst/>
            <a:rect l="l" t="t" r="r" b="b"/>
            <a:pathLst>
              <a:path w="1068070" h="466089" extrusionOk="0">
                <a:moveTo>
                  <a:pt x="565137" y="179082"/>
                </a:moveTo>
                <a:lnTo>
                  <a:pt x="557695" y="129184"/>
                </a:lnTo>
                <a:lnTo>
                  <a:pt x="538048" y="85140"/>
                </a:lnTo>
                <a:lnTo>
                  <a:pt x="508304" y="49466"/>
                </a:lnTo>
                <a:lnTo>
                  <a:pt x="470573" y="24714"/>
                </a:lnTo>
                <a:lnTo>
                  <a:pt x="426961" y="13373"/>
                </a:lnTo>
                <a:lnTo>
                  <a:pt x="398640" y="14173"/>
                </a:lnTo>
                <a:lnTo>
                  <a:pt x="345008" y="33756"/>
                </a:lnTo>
                <a:lnTo>
                  <a:pt x="309600" y="63665"/>
                </a:lnTo>
                <a:lnTo>
                  <a:pt x="282892" y="104178"/>
                </a:lnTo>
                <a:lnTo>
                  <a:pt x="261505" y="69329"/>
                </a:lnTo>
                <a:lnTo>
                  <a:pt x="233235" y="41490"/>
                </a:lnTo>
                <a:lnTo>
                  <a:pt x="199440" y="22301"/>
                </a:lnTo>
                <a:lnTo>
                  <a:pt x="161480" y="13373"/>
                </a:lnTo>
                <a:lnTo>
                  <a:pt x="133184" y="14173"/>
                </a:lnTo>
                <a:lnTo>
                  <a:pt x="79565" y="33756"/>
                </a:lnTo>
                <a:lnTo>
                  <a:pt x="31902" y="79209"/>
                </a:lnTo>
                <a:lnTo>
                  <a:pt x="3657" y="145719"/>
                </a:lnTo>
                <a:lnTo>
                  <a:pt x="0" y="182791"/>
                </a:lnTo>
                <a:lnTo>
                  <a:pt x="0" y="451739"/>
                </a:lnTo>
                <a:lnTo>
                  <a:pt x="34213" y="451739"/>
                </a:lnTo>
                <a:lnTo>
                  <a:pt x="34213" y="182727"/>
                </a:lnTo>
                <a:lnTo>
                  <a:pt x="37147" y="152704"/>
                </a:lnTo>
                <a:lnTo>
                  <a:pt x="59804" y="99021"/>
                </a:lnTo>
                <a:lnTo>
                  <a:pt x="97078" y="63169"/>
                </a:lnTo>
                <a:lnTo>
                  <a:pt x="137553" y="48133"/>
                </a:lnTo>
                <a:lnTo>
                  <a:pt x="158686" y="47498"/>
                </a:lnTo>
                <a:lnTo>
                  <a:pt x="200164" y="60426"/>
                </a:lnTo>
                <a:lnTo>
                  <a:pt x="233908" y="89344"/>
                </a:lnTo>
                <a:lnTo>
                  <a:pt x="256730" y="130276"/>
                </a:lnTo>
                <a:lnTo>
                  <a:pt x="265480" y="179298"/>
                </a:lnTo>
                <a:lnTo>
                  <a:pt x="265480" y="451739"/>
                </a:lnTo>
                <a:lnTo>
                  <a:pt x="299694" y="451739"/>
                </a:lnTo>
                <a:lnTo>
                  <a:pt x="299694" y="182384"/>
                </a:lnTo>
                <a:lnTo>
                  <a:pt x="302666" y="152450"/>
                </a:lnTo>
                <a:lnTo>
                  <a:pt x="325310" y="98958"/>
                </a:lnTo>
                <a:lnTo>
                  <a:pt x="362534" y="63169"/>
                </a:lnTo>
                <a:lnTo>
                  <a:pt x="402983" y="48133"/>
                </a:lnTo>
                <a:lnTo>
                  <a:pt x="424154" y="47498"/>
                </a:lnTo>
                <a:lnTo>
                  <a:pt x="465607" y="60426"/>
                </a:lnTo>
                <a:lnTo>
                  <a:pt x="499351" y="89344"/>
                </a:lnTo>
                <a:lnTo>
                  <a:pt x="522173" y="130276"/>
                </a:lnTo>
                <a:lnTo>
                  <a:pt x="530923" y="179298"/>
                </a:lnTo>
                <a:lnTo>
                  <a:pt x="530923" y="451739"/>
                </a:lnTo>
                <a:lnTo>
                  <a:pt x="565137" y="451739"/>
                </a:lnTo>
                <a:lnTo>
                  <a:pt x="565137" y="179082"/>
                </a:lnTo>
                <a:close/>
              </a:path>
              <a:path w="1068070" h="466089" extrusionOk="0">
                <a:moveTo>
                  <a:pt x="1067460" y="232968"/>
                </a:moveTo>
                <a:lnTo>
                  <a:pt x="1065733" y="215861"/>
                </a:lnTo>
                <a:lnTo>
                  <a:pt x="1062723" y="186067"/>
                </a:lnTo>
                <a:lnTo>
                  <a:pt x="1049121" y="142367"/>
                </a:lnTo>
                <a:lnTo>
                  <a:pt x="1032497" y="111772"/>
                </a:lnTo>
                <a:lnTo>
                  <a:pt x="1032497" y="215861"/>
                </a:lnTo>
                <a:lnTo>
                  <a:pt x="636460" y="215861"/>
                </a:lnTo>
                <a:lnTo>
                  <a:pt x="646950" y="167119"/>
                </a:lnTo>
                <a:lnTo>
                  <a:pt x="668604" y="123609"/>
                </a:lnTo>
                <a:lnTo>
                  <a:pt x="699808" y="86931"/>
                </a:lnTo>
                <a:lnTo>
                  <a:pt x="738936" y="58737"/>
                </a:lnTo>
                <a:lnTo>
                  <a:pt x="784377" y="40627"/>
                </a:lnTo>
                <a:lnTo>
                  <a:pt x="834491" y="34226"/>
                </a:lnTo>
                <a:lnTo>
                  <a:pt x="884605" y="40627"/>
                </a:lnTo>
                <a:lnTo>
                  <a:pt x="930033" y="58737"/>
                </a:lnTo>
                <a:lnTo>
                  <a:pt x="969162" y="86931"/>
                </a:lnTo>
                <a:lnTo>
                  <a:pt x="1000366" y="123609"/>
                </a:lnTo>
                <a:lnTo>
                  <a:pt x="1022019" y="167119"/>
                </a:lnTo>
                <a:lnTo>
                  <a:pt x="1032497" y="215861"/>
                </a:lnTo>
                <a:lnTo>
                  <a:pt x="1032497" y="111772"/>
                </a:lnTo>
                <a:lnTo>
                  <a:pt x="999147" y="68300"/>
                </a:lnTo>
                <a:lnTo>
                  <a:pt x="964653" y="39839"/>
                </a:lnTo>
                <a:lnTo>
                  <a:pt x="925080" y="18338"/>
                </a:lnTo>
                <a:lnTo>
                  <a:pt x="881380" y="4737"/>
                </a:lnTo>
                <a:lnTo>
                  <a:pt x="834491" y="0"/>
                </a:lnTo>
                <a:lnTo>
                  <a:pt x="787590" y="4737"/>
                </a:lnTo>
                <a:lnTo>
                  <a:pt x="743889" y="18338"/>
                </a:lnTo>
                <a:lnTo>
                  <a:pt x="704316" y="39839"/>
                </a:lnTo>
                <a:lnTo>
                  <a:pt x="669836" y="68300"/>
                </a:lnTo>
                <a:lnTo>
                  <a:pt x="641362" y="102793"/>
                </a:lnTo>
                <a:lnTo>
                  <a:pt x="619861" y="142367"/>
                </a:lnTo>
                <a:lnTo>
                  <a:pt x="606259" y="186067"/>
                </a:lnTo>
                <a:lnTo>
                  <a:pt x="601522" y="232968"/>
                </a:lnTo>
                <a:lnTo>
                  <a:pt x="601522" y="233502"/>
                </a:lnTo>
                <a:lnTo>
                  <a:pt x="607123" y="278371"/>
                </a:lnTo>
                <a:lnTo>
                  <a:pt x="632955" y="346303"/>
                </a:lnTo>
                <a:lnTo>
                  <a:pt x="657745" y="381825"/>
                </a:lnTo>
                <a:lnTo>
                  <a:pt x="709599" y="426237"/>
                </a:lnTo>
                <a:lnTo>
                  <a:pt x="763701" y="453097"/>
                </a:lnTo>
                <a:lnTo>
                  <a:pt x="834148" y="465937"/>
                </a:lnTo>
                <a:lnTo>
                  <a:pt x="835609" y="465937"/>
                </a:lnTo>
                <a:lnTo>
                  <a:pt x="837044" y="465963"/>
                </a:lnTo>
                <a:lnTo>
                  <a:pt x="838479" y="465963"/>
                </a:lnTo>
                <a:lnTo>
                  <a:pt x="865416" y="464337"/>
                </a:lnTo>
                <a:lnTo>
                  <a:pt x="907745" y="455180"/>
                </a:lnTo>
                <a:lnTo>
                  <a:pt x="943952" y="439788"/>
                </a:lnTo>
                <a:lnTo>
                  <a:pt x="957135" y="431711"/>
                </a:lnTo>
                <a:lnTo>
                  <a:pt x="964958" y="426923"/>
                </a:lnTo>
                <a:lnTo>
                  <a:pt x="984453" y="411822"/>
                </a:lnTo>
                <a:lnTo>
                  <a:pt x="1002169" y="394639"/>
                </a:lnTo>
                <a:lnTo>
                  <a:pt x="977036" y="371462"/>
                </a:lnTo>
                <a:lnTo>
                  <a:pt x="962050" y="385978"/>
                </a:lnTo>
                <a:lnTo>
                  <a:pt x="945553" y="398741"/>
                </a:lnTo>
                <a:lnTo>
                  <a:pt x="909002" y="418401"/>
                </a:lnTo>
                <a:lnTo>
                  <a:pt x="858901" y="430657"/>
                </a:lnTo>
                <a:lnTo>
                  <a:pt x="834834" y="431711"/>
                </a:lnTo>
                <a:lnTo>
                  <a:pt x="773391" y="420103"/>
                </a:lnTo>
                <a:lnTo>
                  <a:pt x="726313" y="396100"/>
                </a:lnTo>
                <a:lnTo>
                  <a:pt x="695756" y="371906"/>
                </a:lnTo>
                <a:lnTo>
                  <a:pt x="663308" y="330466"/>
                </a:lnTo>
                <a:lnTo>
                  <a:pt x="641197" y="274066"/>
                </a:lnTo>
                <a:lnTo>
                  <a:pt x="637019" y="250075"/>
                </a:lnTo>
                <a:lnTo>
                  <a:pt x="1067460" y="250075"/>
                </a:lnTo>
                <a:lnTo>
                  <a:pt x="1067460" y="232968"/>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
          <p:cNvSpPr/>
          <p:nvPr/>
        </p:nvSpPr>
        <p:spPr>
          <a:xfrm>
            <a:off x="2601272" y="2944310"/>
            <a:ext cx="240029" cy="448945"/>
          </a:xfrm>
          <a:custGeom>
            <a:avLst/>
            <a:gdLst/>
            <a:ahLst/>
            <a:cxnLst/>
            <a:rect l="l" t="t" r="r" b="b"/>
            <a:pathLst>
              <a:path w="240030" h="448945" extrusionOk="0">
                <a:moveTo>
                  <a:pt x="189347" y="0"/>
                </a:moveTo>
                <a:lnTo>
                  <a:pt x="117170" y="11085"/>
                </a:lnTo>
                <a:lnTo>
                  <a:pt x="62161" y="46410"/>
                </a:lnTo>
                <a:lnTo>
                  <a:pt x="36004" y="77620"/>
                </a:lnTo>
                <a:lnTo>
                  <a:pt x="16699" y="112378"/>
                </a:lnTo>
                <a:lnTo>
                  <a:pt x="1010" y="175020"/>
                </a:lnTo>
                <a:lnTo>
                  <a:pt x="0" y="448524"/>
                </a:lnTo>
                <a:lnTo>
                  <a:pt x="34213" y="448549"/>
                </a:lnTo>
                <a:lnTo>
                  <a:pt x="34391" y="197788"/>
                </a:lnTo>
                <a:lnTo>
                  <a:pt x="35058" y="178320"/>
                </a:lnTo>
                <a:lnTo>
                  <a:pt x="48028" y="126123"/>
                </a:lnTo>
                <a:lnTo>
                  <a:pt x="72432" y="85857"/>
                </a:lnTo>
                <a:lnTo>
                  <a:pt x="104501" y="56035"/>
                </a:lnTo>
                <a:lnTo>
                  <a:pt x="161128" y="35027"/>
                </a:lnTo>
                <a:lnTo>
                  <a:pt x="189452" y="34443"/>
                </a:lnTo>
                <a:lnTo>
                  <a:pt x="212528" y="38065"/>
                </a:lnTo>
                <a:lnTo>
                  <a:pt x="228307" y="42746"/>
                </a:lnTo>
                <a:lnTo>
                  <a:pt x="240017" y="10602"/>
                </a:lnTo>
                <a:lnTo>
                  <a:pt x="218250" y="4204"/>
                </a:lnTo>
                <a:lnTo>
                  <a:pt x="189347"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
          <p:cNvSpPr/>
          <p:nvPr/>
        </p:nvSpPr>
        <p:spPr>
          <a:xfrm>
            <a:off x="5826373" y="2952260"/>
            <a:ext cx="240029" cy="448945"/>
          </a:xfrm>
          <a:custGeom>
            <a:avLst/>
            <a:gdLst/>
            <a:ahLst/>
            <a:cxnLst/>
            <a:rect l="l" t="t" r="r" b="b"/>
            <a:pathLst>
              <a:path w="240029" h="448945" extrusionOk="0">
                <a:moveTo>
                  <a:pt x="189347" y="0"/>
                </a:moveTo>
                <a:lnTo>
                  <a:pt x="117170" y="11085"/>
                </a:lnTo>
                <a:lnTo>
                  <a:pt x="62161" y="46410"/>
                </a:lnTo>
                <a:lnTo>
                  <a:pt x="36004" y="77620"/>
                </a:lnTo>
                <a:lnTo>
                  <a:pt x="16693" y="112383"/>
                </a:lnTo>
                <a:lnTo>
                  <a:pt x="1009" y="175022"/>
                </a:lnTo>
                <a:lnTo>
                  <a:pt x="0" y="448524"/>
                </a:lnTo>
                <a:lnTo>
                  <a:pt x="34213" y="448549"/>
                </a:lnTo>
                <a:lnTo>
                  <a:pt x="34391" y="197788"/>
                </a:lnTo>
                <a:lnTo>
                  <a:pt x="35053" y="178321"/>
                </a:lnTo>
                <a:lnTo>
                  <a:pt x="48027" y="126130"/>
                </a:lnTo>
                <a:lnTo>
                  <a:pt x="72432" y="85857"/>
                </a:lnTo>
                <a:lnTo>
                  <a:pt x="104501" y="56035"/>
                </a:lnTo>
                <a:lnTo>
                  <a:pt x="161128" y="35027"/>
                </a:lnTo>
                <a:lnTo>
                  <a:pt x="189452" y="34443"/>
                </a:lnTo>
                <a:lnTo>
                  <a:pt x="212528" y="38065"/>
                </a:lnTo>
                <a:lnTo>
                  <a:pt x="228307" y="42746"/>
                </a:lnTo>
                <a:lnTo>
                  <a:pt x="240017" y="10602"/>
                </a:lnTo>
                <a:lnTo>
                  <a:pt x="218250" y="4204"/>
                </a:lnTo>
                <a:lnTo>
                  <a:pt x="189347"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
          <p:cNvSpPr/>
          <p:nvPr/>
        </p:nvSpPr>
        <p:spPr>
          <a:xfrm>
            <a:off x="2926163" y="2785540"/>
            <a:ext cx="319405" cy="607060"/>
          </a:xfrm>
          <a:custGeom>
            <a:avLst/>
            <a:gdLst/>
            <a:ahLst/>
            <a:cxnLst/>
            <a:rect l="l" t="t" r="r" b="b"/>
            <a:pathLst>
              <a:path w="319405" h="607060" extrusionOk="0">
                <a:moveTo>
                  <a:pt x="34226" y="0"/>
                </a:moveTo>
                <a:lnTo>
                  <a:pt x="0" y="0"/>
                </a:lnTo>
                <a:lnTo>
                  <a:pt x="0" y="447116"/>
                </a:lnTo>
                <a:lnTo>
                  <a:pt x="8145" y="497472"/>
                </a:lnTo>
                <a:lnTo>
                  <a:pt x="30816" y="541252"/>
                </a:lnTo>
                <a:lnTo>
                  <a:pt x="65367" y="575805"/>
                </a:lnTo>
                <a:lnTo>
                  <a:pt x="109152" y="598480"/>
                </a:lnTo>
                <a:lnTo>
                  <a:pt x="159524" y="606628"/>
                </a:lnTo>
                <a:lnTo>
                  <a:pt x="209887" y="598480"/>
                </a:lnTo>
                <a:lnTo>
                  <a:pt x="253670" y="575805"/>
                </a:lnTo>
                <a:lnTo>
                  <a:pt x="257061" y="572414"/>
                </a:lnTo>
                <a:lnTo>
                  <a:pt x="159524" y="572414"/>
                </a:lnTo>
                <a:lnTo>
                  <a:pt x="110800" y="562552"/>
                </a:lnTo>
                <a:lnTo>
                  <a:pt x="70967" y="535673"/>
                </a:lnTo>
                <a:lnTo>
                  <a:pt x="44088" y="495840"/>
                </a:lnTo>
                <a:lnTo>
                  <a:pt x="34226" y="447116"/>
                </a:lnTo>
                <a:lnTo>
                  <a:pt x="44088" y="398384"/>
                </a:lnTo>
                <a:lnTo>
                  <a:pt x="70967" y="358547"/>
                </a:lnTo>
                <a:lnTo>
                  <a:pt x="85912" y="348462"/>
                </a:lnTo>
                <a:lnTo>
                  <a:pt x="34226" y="348462"/>
                </a:lnTo>
                <a:lnTo>
                  <a:pt x="34226" y="0"/>
                </a:lnTo>
                <a:close/>
              </a:path>
              <a:path w="319405" h="607060" extrusionOk="0">
                <a:moveTo>
                  <a:pt x="257068" y="321805"/>
                </a:moveTo>
                <a:lnTo>
                  <a:pt x="159524" y="321805"/>
                </a:lnTo>
                <a:lnTo>
                  <a:pt x="208249" y="331667"/>
                </a:lnTo>
                <a:lnTo>
                  <a:pt x="248081" y="358547"/>
                </a:lnTo>
                <a:lnTo>
                  <a:pt x="274960" y="398384"/>
                </a:lnTo>
                <a:lnTo>
                  <a:pt x="284822" y="447116"/>
                </a:lnTo>
                <a:lnTo>
                  <a:pt x="274960" y="495840"/>
                </a:lnTo>
                <a:lnTo>
                  <a:pt x="248081" y="535673"/>
                </a:lnTo>
                <a:lnTo>
                  <a:pt x="208249" y="562552"/>
                </a:lnTo>
                <a:lnTo>
                  <a:pt x="159524" y="572414"/>
                </a:lnTo>
                <a:lnTo>
                  <a:pt x="257061" y="572414"/>
                </a:lnTo>
                <a:lnTo>
                  <a:pt x="288225" y="541252"/>
                </a:lnTo>
                <a:lnTo>
                  <a:pt x="310901" y="497472"/>
                </a:lnTo>
                <a:lnTo>
                  <a:pt x="319049" y="447116"/>
                </a:lnTo>
                <a:lnTo>
                  <a:pt x="310901" y="396744"/>
                </a:lnTo>
                <a:lnTo>
                  <a:pt x="288225" y="352959"/>
                </a:lnTo>
                <a:lnTo>
                  <a:pt x="257068" y="321805"/>
                </a:lnTo>
                <a:close/>
              </a:path>
              <a:path w="319405" h="607060" extrusionOk="0">
                <a:moveTo>
                  <a:pt x="159524" y="287591"/>
                </a:moveTo>
                <a:lnTo>
                  <a:pt x="122642" y="291893"/>
                </a:lnTo>
                <a:lnTo>
                  <a:pt x="88803" y="304134"/>
                </a:lnTo>
                <a:lnTo>
                  <a:pt x="58999" y="323322"/>
                </a:lnTo>
                <a:lnTo>
                  <a:pt x="34226" y="348462"/>
                </a:lnTo>
                <a:lnTo>
                  <a:pt x="85912" y="348462"/>
                </a:lnTo>
                <a:lnTo>
                  <a:pt x="110800" y="331667"/>
                </a:lnTo>
                <a:lnTo>
                  <a:pt x="159524" y="321805"/>
                </a:lnTo>
                <a:lnTo>
                  <a:pt x="257068" y="321805"/>
                </a:lnTo>
                <a:lnTo>
                  <a:pt x="253670" y="318407"/>
                </a:lnTo>
                <a:lnTo>
                  <a:pt x="209887" y="295736"/>
                </a:lnTo>
                <a:lnTo>
                  <a:pt x="159524" y="287591"/>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3314332" y="2967022"/>
            <a:ext cx="446405" cy="450215"/>
          </a:xfrm>
          <a:custGeom>
            <a:avLst/>
            <a:gdLst/>
            <a:ahLst/>
            <a:cxnLst/>
            <a:rect l="l" t="t" r="r" b="b"/>
            <a:pathLst>
              <a:path w="446404" h="450214" extrusionOk="0">
                <a:moveTo>
                  <a:pt x="445871" y="341464"/>
                </a:moveTo>
                <a:lnTo>
                  <a:pt x="411645" y="341464"/>
                </a:lnTo>
                <a:lnTo>
                  <a:pt x="411645" y="449668"/>
                </a:lnTo>
                <a:lnTo>
                  <a:pt x="445871" y="449668"/>
                </a:lnTo>
                <a:lnTo>
                  <a:pt x="445871" y="341464"/>
                </a:lnTo>
                <a:close/>
              </a:path>
              <a:path w="446404" h="450214" extrusionOk="0">
                <a:moveTo>
                  <a:pt x="222948" y="0"/>
                </a:moveTo>
                <a:lnTo>
                  <a:pt x="178072" y="4537"/>
                </a:lnTo>
                <a:lnTo>
                  <a:pt x="136249" y="17547"/>
                </a:lnTo>
                <a:lnTo>
                  <a:pt x="98381" y="38126"/>
                </a:lnTo>
                <a:lnTo>
                  <a:pt x="65373" y="65370"/>
                </a:lnTo>
                <a:lnTo>
                  <a:pt x="38127" y="98375"/>
                </a:lnTo>
                <a:lnTo>
                  <a:pt x="17547" y="136238"/>
                </a:lnTo>
                <a:lnTo>
                  <a:pt x="4537" y="178055"/>
                </a:lnTo>
                <a:lnTo>
                  <a:pt x="0" y="222923"/>
                </a:lnTo>
                <a:lnTo>
                  <a:pt x="4537" y="267798"/>
                </a:lnTo>
                <a:lnTo>
                  <a:pt x="17547" y="309622"/>
                </a:lnTo>
                <a:lnTo>
                  <a:pt x="38127" y="347490"/>
                </a:lnTo>
                <a:lnTo>
                  <a:pt x="65373" y="380498"/>
                </a:lnTo>
                <a:lnTo>
                  <a:pt x="98381" y="407744"/>
                </a:lnTo>
                <a:lnTo>
                  <a:pt x="136249" y="428323"/>
                </a:lnTo>
                <a:lnTo>
                  <a:pt x="178072" y="441334"/>
                </a:lnTo>
                <a:lnTo>
                  <a:pt x="222948" y="445871"/>
                </a:lnTo>
                <a:lnTo>
                  <a:pt x="269268" y="441031"/>
                </a:lnTo>
                <a:lnTo>
                  <a:pt x="312297" y="427174"/>
                </a:lnTo>
                <a:lnTo>
                  <a:pt x="339795" y="411645"/>
                </a:lnTo>
                <a:lnTo>
                  <a:pt x="222948" y="411645"/>
                </a:lnTo>
                <a:lnTo>
                  <a:pt x="172826" y="404893"/>
                </a:lnTo>
                <a:lnTo>
                  <a:pt x="127755" y="385845"/>
                </a:lnTo>
                <a:lnTo>
                  <a:pt x="89547" y="356312"/>
                </a:lnTo>
                <a:lnTo>
                  <a:pt x="60014" y="318107"/>
                </a:lnTo>
                <a:lnTo>
                  <a:pt x="40965" y="273040"/>
                </a:lnTo>
                <a:lnTo>
                  <a:pt x="34213" y="222923"/>
                </a:lnTo>
                <a:lnTo>
                  <a:pt x="40965" y="172811"/>
                </a:lnTo>
                <a:lnTo>
                  <a:pt x="60014" y="127747"/>
                </a:lnTo>
                <a:lnTo>
                  <a:pt x="89547" y="89544"/>
                </a:lnTo>
                <a:lnTo>
                  <a:pt x="127755" y="60013"/>
                </a:lnTo>
                <a:lnTo>
                  <a:pt x="172826" y="40965"/>
                </a:lnTo>
                <a:lnTo>
                  <a:pt x="222948" y="34213"/>
                </a:lnTo>
                <a:lnTo>
                  <a:pt x="340297" y="34213"/>
                </a:lnTo>
                <a:lnTo>
                  <a:pt x="309633" y="17547"/>
                </a:lnTo>
                <a:lnTo>
                  <a:pt x="267816" y="4537"/>
                </a:lnTo>
                <a:lnTo>
                  <a:pt x="222948" y="0"/>
                </a:lnTo>
                <a:close/>
              </a:path>
              <a:path w="446404" h="450214" extrusionOk="0">
                <a:moveTo>
                  <a:pt x="340297" y="34213"/>
                </a:moveTo>
                <a:lnTo>
                  <a:pt x="222948" y="34213"/>
                </a:lnTo>
                <a:lnTo>
                  <a:pt x="273054" y="40965"/>
                </a:lnTo>
                <a:lnTo>
                  <a:pt x="318114" y="60013"/>
                </a:lnTo>
                <a:lnTo>
                  <a:pt x="356315" y="89544"/>
                </a:lnTo>
                <a:lnTo>
                  <a:pt x="385846" y="127747"/>
                </a:lnTo>
                <a:lnTo>
                  <a:pt x="404893" y="172811"/>
                </a:lnTo>
                <a:lnTo>
                  <a:pt x="411645" y="222923"/>
                </a:lnTo>
                <a:lnTo>
                  <a:pt x="404893" y="273040"/>
                </a:lnTo>
                <a:lnTo>
                  <a:pt x="385846" y="318107"/>
                </a:lnTo>
                <a:lnTo>
                  <a:pt x="356315" y="356312"/>
                </a:lnTo>
                <a:lnTo>
                  <a:pt x="318114" y="385845"/>
                </a:lnTo>
                <a:lnTo>
                  <a:pt x="273054" y="404893"/>
                </a:lnTo>
                <a:lnTo>
                  <a:pt x="222948" y="411645"/>
                </a:lnTo>
                <a:lnTo>
                  <a:pt x="339795" y="411645"/>
                </a:lnTo>
                <a:lnTo>
                  <a:pt x="351035" y="405296"/>
                </a:lnTo>
                <a:lnTo>
                  <a:pt x="384484" y="376395"/>
                </a:lnTo>
                <a:lnTo>
                  <a:pt x="411645" y="341464"/>
                </a:lnTo>
                <a:lnTo>
                  <a:pt x="445871" y="341464"/>
                </a:lnTo>
                <a:lnTo>
                  <a:pt x="445871" y="222923"/>
                </a:lnTo>
                <a:lnTo>
                  <a:pt x="441334" y="178055"/>
                </a:lnTo>
                <a:lnTo>
                  <a:pt x="428324" y="136238"/>
                </a:lnTo>
                <a:lnTo>
                  <a:pt x="407745" y="98375"/>
                </a:lnTo>
                <a:lnTo>
                  <a:pt x="380501" y="65370"/>
                </a:lnTo>
                <a:lnTo>
                  <a:pt x="347496" y="38126"/>
                </a:lnTo>
                <a:lnTo>
                  <a:pt x="340297" y="34213"/>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p:nvPr/>
        </p:nvSpPr>
        <p:spPr>
          <a:xfrm>
            <a:off x="4247908" y="2793961"/>
            <a:ext cx="394970" cy="598170"/>
          </a:xfrm>
          <a:custGeom>
            <a:avLst/>
            <a:gdLst/>
            <a:ahLst/>
            <a:cxnLst/>
            <a:rect l="l" t="t" r="r" b="b"/>
            <a:pathLst>
              <a:path w="394970" h="598170" extrusionOk="0">
                <a:moveTo>
                  <a:pt x="394538" y="0"/>
                </a:moveTo>
                <a:lnTo>
                  <a:pt x="0" y="0"/>
                </a:lnTo>
                <a:lnTo>
                  <a:pt x="0" y="34290"/>
                </a:lnTo>
                <a:lnTo>
                  <a:pt x="0" y="281940"/>
                </a:lnTo>
                <a:lnTo>
                  <a:pt x="0" y="316230"/>
                </a:lnTo>
                <a:lnTo>
                  <a:pt x="0" y="563880"/>
                </a:lnTo>
                <a:lnTo>
                  <a:pt x="0" y="598170"/>
                </a:lnTo>
                <a:lnTo>
                  <a:pt x="394538" y="598170"/>
                </a:lnTo>
                <a:lnTo>
                  <a:pt x="394538" y="563880"/>
                </a:lnTo>
                <a:lnTo>
                  <a:pt x="34213" y="563880"/>
                </a:lnTo>
                <a:lnTo>
                  <a:pt x="34213" y="316230"/>
                </a:lnTo>
                <a:lnTo>
                  <a:pt x="243166" y="316230"/>
                </a:lnTo>
                <a:lnTo>
                  <a:pt x="243166" y="281940"/>
                </a:lnTo>
                <a:lnTo>
                  <a:pt x="34213" y="281940"/>
                </a:lnTo>
                <a:lnTo>
                  <a:pt x="34213" y="34290"/>
                </a:lnTo>
                <a:lnTo>
                  <a:pt x="394538" y="34290"/>
                </a:lnTo>
                <a:lnTo>
                  <a:pt x="394538"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6494754" y="2934262"/>
            <a:ext cx="466090" cy="466090"/>
          </a:xfrm>
          <a:custGeom>
            <a:avLst/>
            <a:gdLst/>
            <a:ahLst/>
            <a:cxnLst/>
            <a:rect l="l" t="t" r="r" b="b"/>
            <a:pathLst>
              <a:path w="466090" h="466089" extrusionOk="0">
                <a:moveTo>
                  <a:pt x="232968" y="0"/>
                </a:moveTo>
                <a:lnTo>
                  <a:pt x="186072" y="4740"/>
                </a:lnTo>
                <a:lnTo>
                  <a:pt x="142367" y="18334"/>
                </a:lnTo>
                <a:lnTo>
                  <a:pt x="102798" y="39838"/>
                </a:lnTo>
                <a:lnTo>
                  <a:pt x="68306" y="68306"/>
                </a:lnTo>
                <a:lnTo>
                  <a:pt x="39838" y="102798"/>
                </a:lnTo>
                <a:lnTo>
                  <a:pt x="18334" y="142367"/>
                </a:lnTo>
                <a:lnTo>
                  <a:pt x="4740" y="186072"/>
                </a:lnTo>
                <a:lnTo>
                  <a:pt x="0" y="232968"/>
                </a:lnTo>
                <a:lnTo>
                  <a:pt x="0" y="233464"/>
                </a:lnTo>
                <a:lnTo>
                  <a:pt x="5600" y="278365"/>
                </a:lnTo>
                <a:lnTo>
                  <a:pt x="31433" y="346292"/>
                </a:lnTo>
                <a:lnTo>
                  <a:pt x="56222" y="381787"/>
                </a:lnTo>
                <a:lnTo>
                  <a:pt x="108072" y="426229"/>
                </a:lnTo>
                <a:lnTo>
                  <a:pt x="162173" y="453076"/>
                </a:lnTo>
                <a:lnTo>
                  <a:pt x="232625" y="465899"/>
                </a:lnTo>
                <a:lnTo>
                  <a:pt x="235521" y="465963"/>
                </a:lnTo>
                <a:lnTo>
                  <a:pt x="236981" y="465963"/>
                </a:lnTo>
                <a:lnTo>
                  <a:pt x="287221" y="460316"/>
                </a:lnTo>
                <a:lnTo>
                  <a:pt x="342425" y="439774"/>
                </a:lnTo>
                <a:lnTo>
                  <a:pt x="355607" y="431711"/>
                </a:lnTo>
                <a:lnTo>
                  <a:pt x="233311" y="431711"/>
                </a:lnTo>
                <a:lnTo>
                  <a:pt x="171874" y="420100"/>
                </a:lnTo>
                <a:lnTo>
                  <a:pt x="124791" y="396101"/>
                </a:lnTo>
                <a:lnTo>
                  <a:pt x="94228" y="371905"/>
                </a:lnTo>
                <a:lnTo>
                  <a:pt x="61787" y="330437"/>
                </a:lnTo>
                <a:lnTo>
                  <a:pt x="39675" y="274036"/>
                </a:lnTo>
                <a:lnTo>
                  <a:pt x="35496" y="250050"/>
                </a:lnTo>
                <a:lnTo>
                  <a:pt x="465937" y="250050"/>
                </a:lnTo>
                <a:lnTo>
                  <a:pt x="465937" y="232968"/>
                </a:lnTo>
                <a:lnTo>
                  <a:pt x="464207" y="215861"/>
                </a:lnTo>
                <a:lnTo>
                  <a:pt x="34937" y="215861"/>
                </a:lnTo>
                <a:lnTo>
                  <a:pt x="45420" y="167120"/>
                </a:lnTo>
                <a:lnTo>
                  <a:pt x="67076" y="123604"/>
                </a:lnTo>
                <a:lnTo>
                  <a:pt x="98282" y="86934"/>
                </a:lnTo>
                <a:lnTo>
                  <a:pt x="137414" y="58733"/>
                </a:lnTo>
                <a:lnTo>
                  <a:pt x="182850" y="40623"/>
                </a:lnTo>
                <a:lnTo>
                  <a:pt x="232968" y="34226"/>
                </a:lnTo>
                <a:lnTo>
                  <a:pt x="352802" y="34226"/>
                </a:lnTo>
                <a:lnTo>
                  <a:pt x="323559" y="18334"/>
                </a:lnTo>
                <a:lnTo>
                  <a:pt x="279857" y="4740"/>
                </a:lnTo>
                <a:lnTo>
                  <a:pt x="232968" y="0"/>
                </a:lnTo>
                <a:close/>
              </a:path>
              <a:path w="466090" h="466089" extrusionOk="0">
                <a:moveTo>
                  <a:pt x="375513" y="371424"/>
                </a:moveTo>
                <a:lnTo>
                  <a:pt x="344025" y="398741"/>
                </a:lnTo>
                <a:lnTo>
                  <a:pt x="307479" y="418401"/>
                </a:lnTo>
                <a:lnTo>
                  <a:pt x="257389" y="430649"/>
                </a:lnTo>
                <a:lnTo>
                  <a:pt x="233311" y="431711"/>
                </a:lnTo>
                <a:lnTo>
                  <a:pt x="355607" y="431711"/>
                </a:lnTo>
                <a:lnTo>
                  <a:pt x="363429" y="426926"/>
                </a:lnTo>
                <a:lnTo>
                  <a:pt x="382928" y="411816"/>
                </a:lnTo>
                <a:lnTo>
                  <a:pt x="400646" y="394639"/>
                </a:lnTo>
                <a:lnTo>
                  <a:pt x="375513" y="371424"/>
                </a:lnTo>
                <a:close/>
              </a:path>
              <a:path w="466090" h="466089" extrusionOk="0">
                <a:moveTo>
                  <a:pt x="352802" y="34226"/>
                </a:moveTo>
                <a:lnTo>
                  <a:pt x="232968" y="34226"/>
                </a:lnTo>
                <a:lnTo>
                  <a:pt x="283075" y="40623"/>
                </a:lnTo>
                <a:lnTo>
                  <a:pt x="328505" y="58733"/>
                </a:lnTo>
                <a:lnTo>
                  <a:pt x="367633" y="86934"/>
                </a:lnTo>
                <a:lnTo>
                  <a:pt x="398836" y="123604"/>
                </a:lnTo>
                <a:lnTo>
                  <a:pt x="420491" y="167120"/>
                </a:lnTo>
                <a:lnTo>
                  <a:pt x="430974" y="215861"/>
                </a:lnTo>
                <a:lnTo>
                  <a:pt x="464207" y="215861"/>
                </a:lnTo>
                <a:lnTo>
                  <a:pt x="447599" y="142367"/>
                </a:lnTo>
                <a:lnTo>
                  <a:pt x="426092" y="102798"/>
                </a:lnTo>
                <a:lnTo>
                  <a:pt x="397621" y="68306"/>
                </a:lnTo>
                <a:lnTo>
                  <a:pt x="363128" y="39838"/>
                </a:lnTo>
                <a:lnTo>
                  <a:pt x="352802" y="34226"/>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txBox="1"/>
          <p:nvPr/>
        </p:nvSpPr>
        <p:spPr>
          <a:xfrm>
            <a:off x="2104942" y="3539494"/>
            <a:ext cx="4806315" cy="292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a:solidFill>
                  <a:srgbClr val="231F1F"/>
                </a:solidFill>
                <a:latin typeface="Arial"/>
                <a:ea typeface="Arial"/>
                <a:cs typeface="Arial"/>
                <a:sym typeface="Arial"/>
              </a:rPr>
              <a:t>Inclusive &amp; Sustainable Development Consulting</a:t>
            </a:r>
            <a:endParaRPr sz="1750" b="0" i="0" u="none" strike="noStrike" cap="none">
              <a:solidFill>
                <a:srgbClr val="000000"/>
              </a:solidFill>
              <a:latin typeface="Arial"/>
              <a:ea typeface="Arial"/>
              <a:cs typeface="Arial"/>
              <a:sym typeface="Arial"/>
            </a:endParaRPr>
          </a:p>
        </p:txBody>
      </p:sp>
      <p:pic>
        <p:nvPicPr>
          <p:cNvPr id="94" name="Google Shape;94;p1"/>
          <p:cNvPicPr preferRelativeResize="0"/>
          <p:nvPr/>
        </p:nvPicPr>
        <p:blipFill rotWithShape="1">
          <a:blip r:embed="rId3">
            <a:alphaModFix/>
          </a:blip>
          <a:srcRect/>
          <a:stretch/>
        </p:blipFill>
        <p:spPr>
          <a:xfrm>
            <a:off x="0" y="12"/>
            <a:ext cx="10692003" cy="863993"/>
          </a:xfrm>
          <a:prstGeom prst="rect">
            <a:avLst/>
          </a:prstGeom>
          <a:noFill/>
          <a:ln>
            <a:noFill/>
          </a:ln>
        </p:spPr>
      </p:pic>
      <p:pic>
        <p:nvPicPr>
          <p:cNvPr id="95" name="Google Shape;95;p1"/>
          <p:cNvPicPr preferRelativeResize="0"/>
          <p:nvPr/>
        </p:nvPicPr>
        <p:blipFill rotWithShape="1">
          <a:blip r:embed="rId4">
            <a:alphaModFix/>
          </a:blip>
          <a:srcRect/>
          <a:stretch/>
        </p:blipFill>
        <p:spPr>
          <a:xfrm>
            <a:off x="0" y="6029655"/>
            <a:ext cx="10692003" cy="810348"/>
          </a:xfrm>
          <a:prstGeom prst="rect">
            <a:avLst/>
          </a:prstGeom>
          <a:noFill/>
          <a:ln>
            <a:noFill/>
          </a:ln>
        </p:spPr>
      </p:pic>
      <p:sp>
        <p:nvSpPr>
          <p:cNvPr id="96" name="Google Shape;96;p1"/>
          <p:cNvSpPr txBox="1"/>
          <p:nvPr/>
        </p:nvSpPr>
        <p:spPr>
          <a:xfrm>
            <a:off x="7475300" y="3849928"/>
            <a:ext cx="2293052" cy="39754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231F1F"/>
                </a:solidFill>
                <a:latin typeface="Arial"/>
                <a:ea typeface="Arial"/>
                <a:cs typeface="Arial"/>
                <a:sym typeface="Arial"/>
              </a:rPr>
              <a:t>April 2026</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1"/>
          <p:cNvSpPr txBox="1">
            <a:spLocks noGrp="1"/>
          </p:cNvSpPr>
          <p:nvPr>
            <p:ph type="title"/>
          </p:nvPr>
        </p:nvSpPr>
        <p:spPr>
          <a:xfrm>
            <a:off x="444500" y="1615825"/>
            <a:ext cx="7995000" cy="582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a:t>Sustainable Business &amp; Investment</a:t>
            </a:r>
            <a:endParaRPr/>
          </a:p>
        </p:txBody>
      </p:sp>
      <p:sp>
        <p:nvSpPr>
          <p:cNvPr id="274" name="Google Shape;274;p11"/>
          <p:cNvSpPr txBox="1"/>
          <p:nvPr/>
        </p:nvSpPr>
        <p:spPr>
          <a:xfrm>
            <a:off x="458300" y="2919198"/>
            <a:ext cx="4731300" cy="3110400"/>
          </a:xfrm>
          <a:prstGeom prst="rect">
            <a:avLst/>
          </a:prstGeom>
          <a:noFill/>
          <a:ln>
            <a:noFill/>
          </a:ln>
        </p:spPr>
        <p:txBody>
          <a:bodyPr spcFirstLastPara="1" wrap="square" lIns="0" tIns="5075" rIns="0" bIns="0" anchor="t" anchorCtr="0">
            <a:spAutoFit/>
          </a:bodyPr>
          <a:lstStyle/>
          <a:p>
            <a:pPr marL="12700" marR="5080" lvl="0" indent="0" algn="l" rtl="0">
              <a:lnSpc>
                <a:spcPct val="104000"/>
              </a:lnSpc>
              <a:spcBef>
                <a:spcPts val="0"/>
              </a:spcBef>
              <a:spcAft>
                <a:spcPts val="0"/>
              </a:spcAft>
              <a:buClr>
                <a:srgbClr val="000000"/>
              </a:buClr>
              <a:buSzPts val="1200"/>
              <a:buFont typeface="Arial"/>
              <a:buNone/>
            </a:pPr>
            <a:r>
              <a:rPr lang="en-US" sz="1200" b="0" i="0" u="none" strike="noStrike" cap="none" dirty="0">
                <a:solidFill>
                  <a:srgbClr val="05050B"/>
                </a:solidFill>
                <a:latin typeface="Arial"/>
                <a:ea typeface="Arial"/>
                <a:cs typeface="Arial"/>
                <a:sym typeface="Arial"/>
              </a:rPr>
              <a:t>We also support businesses who wish to increase their  positive  environmental  and  social  impact;  </a:t>
            </a:r>
            <a:r>
              <a:rPr lang="en-US" sz="1200" b="0" i="0" u="none" strike="noStrike" cap="none" dirty="0">
                <a:solidFill>
                  <a:srgbClr val="05050B"/>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we</a:t>
            </a:r>
            <a:r>
              <a:rPr lang="en-US" sz="1200" b="0" i="0" u="none" strike="noStrike" cap="none" dirty="0">
                <a:solidFill>
                  <a:srgbClr val="05050B"/>
                </a:solidFill>
                <a:latin typeface="Arial"/>
                <a:ea typeface="Arial"/>
                <a:cs typeface="Arial"/>
                <a:sym typeface="Arial"/>
              </a:rPr>
              <a:t>  provide the  insights, approaches and tools to help make it a reality. </a:t>
            </a:r>
            <a:endParaRPr sz="1200" dirty="0">
              <a:solidFill>
                <a:srgbClr val="05050B"/>
              </a:solidFill>
            </a:endParaRPr>
          </a:p>
          <a:p>
            <a:pPr marL="12700" marR="5080" lvl="0" indent="0" algn="l" rtl="0">
              <a:lnSpc>
                <a:spcPct val="104000"/>
              </a:lnSpc>
              <a:spcBef>
                <a:spcPts val="600"/>
              </a:spcBef>
              <a:spcAft>
                <a:spcPts val="0"/>
              </a:spcAft>
              <a:buClr>
                <a:srgbClr val="000000"/>
              </a:buClr>
              <a:buSzPts val="1200"/>
              <a:buFont typeface="Arial"/>
              <a:buNone/>
            </a:pPr>
            <a:r>
              <a:rPr lang="en-US" sz="1200" b="0" i="0" u="none" strike="noStrike" cap="none" dirty="0">
                <a:solidFill>
                  <a:srgbClr val="05050B"/>
                </a:solidFill>
                <a:latin typeface="Arial"/>
                <a:ea typeface="Arial"/>
                <a:cs typeface="Arial"/>
                <a:sym typeface="Arial"/>
              </a:rPr>
              <a:t>Private sector companies have an important role to play in their investment decisions and business operations now, to help reduce environmental degradation, improve human development and reduce the catastrophic impacts of climate change over the coming decades and beyond. </a:t>
            </a:r>
            <a:endParaRPr sz="1200" b="0" i="0" u="none" strike="noStrike" cap="none" dirty="0">
              <a:solidFill>
                <a:srgbClr val="05050B"/>
              </a:solidFill>
              <a:latin typeface="Arial"/>
              <a:ea typeface="Arial"/>
              <a:cs typeface="Arial"/>
              <a:sym typeface="Arial"/>
            </a:endParaRPr>
          </a:p>
          <a:p>
            <a:pPr marL="12700" marR="5080" lvl="0" indent="0" algn="l" rtl="0">
              <a:lnSpc>
                <a:spcPct val="104000"/>
              </a:lnSpc>
              <a:spcBef>
                <a:spcPts val="600"/>
              </a:spcBef>
              <a:spcAft>
                <a:spcPts val="0"/>
              </a:spcAft>
              <a:buClr>
                <a:schemeClr val="dk1"/>
              </a:buClr>
              <a:buSzPts val="1200"/>
              <a:buFont typeface="Arial"/>
              <a:buNone/>
            </a:pPr>
            <a:r>
              <a:rPr lang="en-US" sz="1200" dirty="0">
                <a:solidFill>
                  <a:srgbClr val="05050B"/>
                </a:solidFill>
              </a:rPr>
              <a:t>Being a responsible business does not have to come at an additional cost. It is possible to integrate sustainability into business with knowledge and planning. In addition, customers and clients are starting to </a:t>
            </a:r>
            <a:r>
              <a:rPr lang="en-US" sz="1200" dirty="0" err="1">
                <a:solidFill>
                  <a:srgbClr val="05050B"/>
                </a:solidFill>
              </a:rPr>
              <a:t>normalise</a:t>
            </a:r>
            <a:r>
              <a:rPr lang="en-US" sz="1200" dirty="0">
                <a:solidFill>
                  <a:srgbClr val="05050B"/>
                </a:solidFill>
              </a:rPr>
              <a:t> responsible business activities and circular economy solutions can lead to efficiencies and cost savings.</a:t>
            </a:r>
            <a:endParaRPr sz="1200" dirty="0">
              <a:solidFill>
                <a:srgbClr val="05050B"/>
              </a:solidFill>
            </a:endParaRPr>
          </a:p>
          <a:p>
            <a:pPr marL="12700" marR="5080" lvl="0" indent="0" algn="l" rtl="0">
              <a:lnSpc>
                <a:spcPct val="104200"/>
              </a:lnSpc>
              <a:spcBef>
                <a:spcPts val="600"/>
              </a:spcBef>
              <a:spcAft>
                <a:spcPts val="0"/>
              </a:spcAft>
              <a:buClr>
                <a:srgbClr val="000000"/>
              </a:buClr>
              <a:buSzPts val="1200"/>
              <a:buFont typeface="Arial"/>
              <a:buNone/>
            </a:pPr>
            <a:endParaRPr sz="1200" b="0" i="0" u="none" strike="noStrike" cap="none" dirty="0">
              <a:solidFill>
                <a:srgbClr val="05050B"/>
              </a:solidFill>
              <a:latin typeface="Arial"/>
              <a:ea typeface="Arial"/>
              <a:cs typeface="Arial"/>
              <a:sym typeface="Arial"/>
            </a:endParaRPr>
          </a:p>
          <a:p>
            <a:pPr marL="0" marR="5080" lvl="0" indent="0" algn="l" rtl="0">
              <a:lnSpc>
                <a:spcPct val="1042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sp>
        <p:nvSpPr>
          <p:cNvPr id="275" name="Google Shape;275;p11"/>
          <p:cNvSpPr txBox="1"/>
          <p:nvPr/>
        </p:nvSpPr>
        <p:spPr>
          <a:xfrm>
            <a:off x="5452100" y="2919204"/>
            <a:ext cx="1161351"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5050B"/>
                </a:solidFill>
                <a:latin typeface="Arial"/>
                <a:ea typeface="Arial"/>
                <a:cs typeface="Arial"/>
                <a:sym typeface="Arial"/>
              </a:rPr>
              <a:t>Our Services:</a:t>
            </a:r>
            <a:endParaRPr sz="1200" b="1" i="0" u="none" strike="noStrike" cap="none" dirty="0">
              <a:solidFill>
                <a:srgbClr val="000000"/>
              </a:solidFill>
              <a:latin typeface="Arial"/>
              <a:ea typeface="Arial"/>
              <a:cs typeface="Arial"/>
              <a:sym typeface="Arial"/>
            </a:endParaRPr>
          </a:p>
        </p:txBody>
      </p:sp>
      <p:sp>
        <p:nvSpPr>
          <p:cNvPr id="276" name="Google Shape;276;p11"/>
          <p:cNvSpPr/>
          <p:nvPr/>
        </p:nvSpPr>
        <p:spPr>
          <a:xfrm>
            <a:off x="5562003" y="3212994"/>
            <a:ext cx="144145" cy="161290"/>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1"/>
          <p:cNvSpPr/>
          <p:nvPr/>
        </p:nvSpPr>
        <p:spPr>
          <a:xfrm>
            <a:off x="5562003" y="3693307"/>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1"/>
          <p:cNvSpPr/>
          <p:nvPr/>
        </p:nvSpPr>
        <p:spPr>
          <a:xfrm>
            <a:off x="5562002" y="4173626"/>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279" name="Google Shape;279;p11"/>
          <p:cNvSpPr/>
          <p:nvPr/>
        </p:nvSpPr>
        <p:spPr>
          <a:xfrm>
            <a:off x="5562003" y="4983840"/>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0" name="Google Shape;280;p11"/>
          <p:cNvPicPr preferRelativeResize="0"/>
          <p:nvPr/>
        </p:nvPicPr>
        <p:blipFill rotWithShape="1">
          <a:blip r:embed="rId3">
            <a:alphaModFix/>
          </a:blip>
          <a:srcRect/>
          <a:stretch/>
        </p:blipFill>
        <p:spPr>
          <a:xfrm>
            <a:off x="0" y="12"/>
            <a:ext cx="10692002" cy="810348"/>
          </a:xfrm>
          <a:prstGeom prst="rect">
            <a:avLst/>
          </a:prstGeom>
          <a:noFill/>
          <a:ln>
            <a:noFill/>
          </a:ln>
        </p:spPr>
      </p:pic>
      <p:sp>
        <p:nvSpPr>
          <p:cNvPr id="281" name="Google Shape;281;p11"/>
          <p:cNvSpPr txBox="1"/>
          <p:nvPr/>
        </p:nvSpPr>
        <p:spPr>
          <a:xfrm>
            <a:off x="5706148" y="3127483"/>
            <a:ext cx="4405500" cy="2496600"/>
          </a:xfrm>
          <a:prstGeom prst="rect">
            <a:avLst/>
          </a:prstGeom>
          <a:noFill/>
          <a:ln>
            <a:noFill/>
          </a:ln>
        </p:spPr>
        <p:txBody>
          <a:bodyPr spcFirstLastPara="1" wrap="square" lIns="91425" tIns="45700" rIns="91425" bIns="45700" anchor="t" anchorCtr="0">
            <a:spAutoFit/>
          </a:bodyPr>
          <a:lstStyle/>
          <a:p>
            <a:pPr marL="12700" marR="5080" lvl="0" indent="0" algn="l" rtl="0">
              <a:lnSpc>
                <a:spcPct val="115000"/>
              </a:lnSpc>
              <a:spcBef>
                <a:spcPts val="0"/>
              </a:spcBef>
              <a:spcAft>
                <a:spcPts val="0"/>
              </a:spcAft>
              <a:buNone/>
            </a:pPr>
            <a:r>
              <a:rPr lang="en-US" sz="1200" b="0" i="0" u="none" strike="noStrike" cap="none">
                <a:solidFill>
                  <a:srgbClr val="05050B"/>
                </a:solidFill>
                <a:latin typeface="Arial"/>
                <a:ea typeface="Arial"/>
                <a:cs typeface="Arial"/>
                <a:sym typeface="Arial"/>
              </a:rPr>
              <a:t>Guidance and strategy on meaningful sustainability, climate action and resilience across business operations</a:t>
            </a:r>
            <a:endParaRPr/>
          </a:p>
          <a:p>
            <a:pPr marL="12700" marR="508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Circular economy innovation and business models for the private sector.</a:t>
            </a:r>
            <a:endParaRPr/>
          </a:p>
          <a:p>
            <a:pPr marL="12700" marR="508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Advisory services on impact investing.</a:t>
            </a:r>
            <a:endParaRPr/>
          </a:p>
          <a:p>
            <a:pPr marL="12700" marR="508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Feasibility studies for inclusive and sustainable infrastructure projects </a:t>
            </a:r>
            <a:endParaRPr/>
          </a:p>
          <a:p>
            <a:pPr marL="12700" marR="5080" lvl="0" indent="0" algn="l" rtl="0">
              <a:lnSpc>
                <a:spcPct val="115000"/>
              </a:lnSpc>
              <a:spcBef>
                <a:spcPts val="600"/>
              </a:spcBef>
              <a:spcAft>
                <a:spcPts val="600"/>
              </a:spcAft>
              <a:buNone/>
            </a:pPr>
            <a:r>
              <a:rPr lang="en-US" sz="1200" b="0" i="0" u="none" strike="noStrike" cap="none">
                <a:solidFill>
                  <a:srgbClr val="000000"/>
                </a:solidFill>
                <a:latin typeface="Arial"/>
                <a:ea typeface="Arial"/>
                <a:cs typeface="Arial"/>
                <a:sym typeface="Arial"/>
              </a:rPr>
              <a:t>Designing and delivering tailored training, capacity‑building and coaching programmes on topics such as sustainable urban investment, climate finance and circular economy</a:t>
            </a:r>
            <a:endParaRPr sz="1200" b="0" i="0" u="none" strike="noStrike" cap="none">
              <a:solidFill>
                <a:srgbClr val="05050B"/>
              </a:solidFill>
              <a:latin typeface="Arial"/>
              <a:ea typeface="Arial"/>
              <a:cs typeface="Arial"/>
              <a:sym typeface="Arial"/>
            </a:endParaRPr>
          </a:p>
        </p:txBody>
      </p:sp>
      <p:sp>
        <p:nvSpPr>
          <p:cNvPr id="282" name="Google Shape;282;p11"/>
          <p:cNvSpPr/>
          <p:nvPr/>
        </p:nvSpPr>
        <p:spPr>
          <a:xfrm>
            <a:off x="5562002" y="4519552"/>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3"/>
          <p:cNvSpPr txBox="1"/>
          <p:nvPr/>
        </p:nvSpPr>
        <p:spPr>
          <a:xfrm>
            <a:off x="5698525" y="2210825"/>
            <a:ext cx="2321400" cy="474489"/>
          </a:xfrm>
          <a:prstGeom prst="rect">
            <a:avLst/>
          </a:prstGeom>
          <a:noFill/>
          <a:ln>
            <a:noFill/>
          </a:ln>
        </p:spPr>
        <p:txBody>
          <a:bodyPr spcFirstLastPara="1" wrap="square" lIns="0" tIns="12700" rIns="0" bIns="0" anchor="t" anchorCtr="0">
            <a:spAutoFit/>
          </a:bodyPr>
          <a:lstStyle/>
          <a:p>
            <a:pPr marL="12700" marR="6985"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2DA5AF"/>
                </a:solidFill>
                <a:latin typeface="Arial"/>
                <a:ea typeface="Arial"/>
                <a:cs typeface="Arial"/>
                <a:sym typeface="Arial"/>
              </a:rPr>
              <a:t>Scaling Innovation and Supporting Entrepreneurship Ecosystem across the Indo-Pacific</a:t>
            </a:r>
            <a:endParaRPr sz="1000" b="1" i="0" u="none" strike="noStrike" cap="none" dirty="0">
              <a:solidFill>
                <a:srgbClr val="2DA5AF"/>
              </a:solidFill>
              <a:latin typeface="Arial"/>
              <a:ea typeface="Arial"/>
              <a:cs typeface="Arial"/>
              <a:sym typeface="Arial"/>
            </a:endParaRPr>
          </a:p>
        </p:txBody>
      </p:sp>
      <p:sp>
        <p:nvSpPr>
          <p:cNvPr id="288" name="Google Shape;288;p13"/>
          <p:cNvSpPr txBox="1"/>
          <p:nvPr/>
        </p:nvSpPr>
        <p:spPr>
          <a:xfrm>
            <a:off x="744975" y="2210825"/>
            <a:ext cx="2198400" cy="34111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400"/>
              </a:spcBef>
              <a:spcAft>
                <a:spcPts val="0"/>
              </a:spcAft>
              <a:buNone/>
            </a:pPr>
            <a:r>
              <a:rPr lang="en-US" sz="900" b="1" i="0" u="none" strike="noStrike" cap="none" dirty="0">
                <a:solidFill>
                  <a:srgbClr val="2DA5AF"/>
                </a:solidFill>
                <a:latin typeface="Arial"/>
                <a:ea typeface="Arial"/>
                <a:cs typeface="Arial"/>
                <a:sym typeface="Arial"/>
              </a:rPr>
              <a:t>Evidence Review of Market-Based Approaches in Climate Finance</a:t>
            </a:r>
            <a:endParaRPr sz="900" b="1" i="0" u="none" strike="noStrike" cap="none" dirty="0">
              <a:solidFill>
                <a:srgbClr val="FF0000"/>
              </a:solidFill>
              <a:latin typeface="Arial"/>
              <a:ea typeface="Arial"/>
              <a:cs typeface="Arial"/>
              <a:sym typeface="Arial"/>
            </a:endParaRPr>
          </a:p>
        </p:txBody>
      </p:sp>
      <p:pic>
        <p:nvPicPr>
          <p:cNvPr id="289" name="Google Shape;289;p13"/>
          <p:cNvPicPr preferRelativeResize="0"/>
          <p:nvPr/>
        </p:nvPicPr>
        <p:blipFill rotWithShape="1">
          <a:blip r:embed="rId3">
            <a:alphaModFix/>
          </a:blip>
          <a:srcRect/>
          <a:stretch/>
        </p:blipFill>
        <p:spPr>
          <a:xfrm>
            <a:off x="5729308" y="1488957"/>
            <a:ext cx="636506" cy="636506"/>
          </a:xfrm>
          <a:prstGeom prst="rect">
            <a:avLst/>
          </a:prstGeom>
          <a:noFill/>
          <a:ln>
            <a:noFill/>
          </a:ln>
        </p:spPr>
      </p:pic>
      <p:pic>
        <p:nvPicPr>
          <p:cNvPr id="290" name="Google Shape;290;p13"/>
          <p:cNvPicPr preferRelativeResize="0"/>
          <p:nvPr/>
        </p:nvPicPr>
        <p:blipFill rotWithShape="1">
          <a:blip r:embed="rId4">
            <a:alphaModFix/>
          </a:blip>
          <a:srcRect/>
          <a:stretch/>
        </p:blipFill>
        <p:spPr>
          <a:xfrm>
            <a:off x="0" y="12"/>
            <a:ext cx="10692003" cy="810348"/>
          </a:xfrm>
          <a:prstGeom prst="rect">
            <a:avLst/>
          </a:prstGeom>
          <a:noFill/>
          <a:ln>
            <a:noFill/>
          </a:ln>
        </p:spPr>
      </p:pic>
      <p:sp>
        <p:nvSpPr>
          <p:cNvPr id="291" name="Google Shape;291;p13"/>
          <p:cNvSpPr txBox="1">
            <a:spLocks noGrp="1"/>
          </p:cNvSpPr>
          <p:nvPr>
            <p:ph type="title"/>
          </p:nvPr>
        </p:nvSpPr>
        <p:spPr>
          <a:xfrm>
            <a:off x="767800" y="989300"/>
            <a:ext cx="5171100" cy="3207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2000" b="1">
                <a:solidFill>
                  <a:srgbClr val="2DA5AF"/>
                </a:solidFill>
              </a:rPr>
              <a:t>Sustainable Business &amp; Investment </a:t>
            </a:r>
            <a:endParaRPr sz="2000">
              <a:solidFill>
                <a:srgbClr val="2DA5AF"/>
              </a:solidFill>
              <a:latin typeface="Arial"/>
              <a:ea typeface="Arial"/>
              <a:cs typeface="Arial"/>
              <a:sym typeface="Arial"/>
            </a:endParaRPr>
          </a:p>
        </p:txBody>
      </p:sp>
      <p:pic>
        <p:nvPicPr>
          <p:cNvPr id="292" name="Google Shape;292;p13"/>
          <p:cNvPicPr preferRelativeResize="0"/>
          <p:nvPr/>
        </p:nvPicPr>
        <p:blipFill rotWithShape="1">
          <a:blip r:embed="rId5">
            <a:alphaModFix/>
          </a:blip>
          <a:srcRect/>
          <a:stretch/>
        </p:blipFill>
        <p:spPr>
          <a:xfrm>
            <a:off x="767801" y="1488949"/>
            <a:ext cx="985860" cy="557225"/>
          </a:xfrm>
          <a:prstGeom prst="rect">
            <a:avLst/>
          </a:prstGeom>
          <a:noFill/>
          <a:ln>
            <a:noFill/>
          </a:ln>
        </p:spPr>
      </p:pic>
      <p:sp>
        <p:nvSpPr>
          <p:cNvPr id="293" name="Google Shape;293;p13"/>
          <p:cNvSpPr txBox="1"/>
          <p:nvPr/>
        </p:nvSpPr>
        <p:spPr>
          <a:xfrm>
            <a:off x="8306100" y="2210825"/>
            <a:ext cx="2198400" cy="570116"/>
          </a:xfrm>
          <a:prstGeom prst="rect">
            <a:avLst/>
          </a:prstGeom>
          <a:noFill/>
          <a:ln>
            <a:noFill/>
          </a:ln>
        </p:spPr>
        <p:txBody>
          <a:bodyPr spcFirstLastPara="1" wrap="square" lIns="91425" tIns="45700" rIns="91425" bIns="45700" anchor="t" anchorCtr="0">
            <a:spAutoFit/>
          </a:bodyPr>
          <a:lstStyle/>
          <a:p>
            <a:pPr marL="12700" marR="12700" lvl="0" indent="0" algn="l" rtl="0">
              <a:lnSpc>
                <a:spcPct val="115000"/>
              </a:lnSpc>
              <a:spcBef>
                <a:spcPts val="0"/>
              </a:spcBef>
              <a:spcAft>
                <a:spcPts val="0"/>
              </a:spcAft>
              <a:buSzPts val="1100"/>
              <a:buNone/>
            </a:pPr>
            <a:r>
              <a:rPr lang="en-US" sz="900" b="1" dirty="0">
                <a:solidFill>
                  <a:srgbClr val="2DA5AF"/>
                </a:solidFill>
              </a:rPr>
              <a:t>Developing Guidance for CSOs to </a:t>
            </a:r>
            <a:r>
              <a:rPr lang="en-US" sz="900" b="1" dirty="0" err="1">
                <a:solidFill>
                  <a:srgbClr val="2DA5AF"/>
                </a:solidFill>
              </a:rPr>
              <a:t>Operationalise</a:t>
            </a:r>
            <a:r>
              <a:rPr lang="en-US" sz="900" b="1" dirty="0">
                <a:solidFill>
                  <a:srgbClr val="2DA5AF"/>
                </a:solidFill>
              </a:rPr>
              <a:t> Environmental Sustainability, Mannion Daniels</a:t>
            </a:r>
            <a:endParaRPr sz="900" b="1" dirty="0">
              <a:solidFill>
                <a:srgbClr val="2DA5AF"/>
              </a:solidFill>
            </a:endParaRPr>
          </a:p>
        </p:txBody>
      </p:sp>
      <p:sp>
        <p:nvSpPr>
          <p:cNvPr id="294" name="Google Shape;294;p13"/>
          <p:cNvSpPr txBox="1"/>
          <p:nvPr/>
        </p:nvSpPr>
        <p:spPr>
          <a:xfrm>
            <a:off x="3135350" y="2214338"/>
            <a:ext cx="2277000" cy="230792"/>
          </a:xfrm>
          <a:prstGeom prst="rect">
            <a:avLst/>
          </a:prstGeom>
          <a:noFill/>
          <a:ln>
            <a:noFill/>
          </a:ln>
        </p:spPr>
        <p:txBody>
          <a:bodyPr spcFirstLastPara="1" wrap="square" lIns="91425" tIns="45700" rIns="91425" bIns="45700" anchor="t" anchorCtr="0">
            <a:spAutoFit/>
          </a:bodyPr>
          <a:lstStyle/>
          <a:p>
            <a:pPr marL="12700" marR="5080" lvl="0" indent="0" algn="l" rtl="0">
              <a:lnSpc>
                <a:spcPct val="100000"/>
              </a:lnSpc>
              <a:spcBef>
                <a:spcPts val="0"/>
              </a:spcBef>
              <a:spcAft>
                <a:spcPts val="0"/>
              </a:spcAft>
              <a:buNone/>
            </a:pPr>
            <a:r>
              <a:rPr lang="en-US" sz="900" b="1" dirty="0">
                <a:solidFill>
                  <a:srgbClr val="2DA5AF"/>
                </a:solidFill>
              </a:rPr>
              <a:t>Frontier Paper on Circular Economies</a:t>
            </a:r>
            <a:endParaRPr sz="900" b="1" dirty="0">
              <a:solidFill>
                <a:srgbClr val="2DA5AF"/>
              </a:solidFill>
            </a:endParaRPr>
          </a:p>
        </p:txBody>
      </p:sp>
      <p:pic>
        <p:nvPicPr>
          <p:cNvPr id="295" name="Google Shape;295;p13"/>
          <p:cNvPicPr preferRelativeResize="0"/>
          <p:nvPr/>
        </p:nvPicPr>
        <p:blipFill>
          <a:blip r:embed="rId6">
            <a:alphaModFix/>
          </a:blip>
          <a:stretch>
            <a:fillRect/>
          </a:stretch>
        </p:blipFill>
        <p:spPr>
          <a:xfrm>
            <a:off x="3218775" y="1550878"/>
            <a:ext cx="1473200" cy="495300"/>
          </a:xfrm>
          <a:prstGeom prst="rect">
            <a:avLst/>
          </a:prstGeom>
          <a:noFill/>
          <a:ln>
            <a:noFill/>
          </a:ln>
        </p:spPr>
      </p:pic>
      <p:pic>
        <p:nvPicPr>
          <p:cNvPr id="296" name="Google Shape;296;p13" descr="A picture containing text, sign&#10;&#10;Description automatically generated"/>
          <p:cNvPicPr preferRelativeResize="0"/>
          <p:nvPr/>
        </p:nvPicPr>
        <p:blipFill>
          <a:blip r:embed="rId7">
            <a:alphaModFix/>
          </a:blip>
          <a:stretch>
            <a:fillRect/>
          </a:stretch>
        </p:blipFill>
        <p:spPr>
          <a:xfrm>
            <a:off x="8439850" y="1488950"/>
            <a:ext cx="1182000" cy="433400"/>
          </a:xfrm>
          <a:prstGeom prst="rect">
            <a:avLst/>
          </a:prstGeom>
          <a:noFill/>
          <a:ln>
            <a:noFill/>
          </a:ln>
        </p:spPr>
      </p:pic>
      <p:sp>
        <p:nvSpPr>
          <p:cNvPr id="2" name="Google Shape;245;g2c448c3a963_3_27">
            <a:extLst>
              <a:ext uri="{FF2B5EF4-FFF2-40B4-BE49-F238E27FC236}">
                <a16:creationId xmlns:a16="http://schemas.microsoft.com/office/drawing/2014/main" id="{1BA9B321-0E0D-A348-3238-EBEC9D0AF2FE}"/>
              </a:ext>
            </a:extLst>
          </p:cNvPr>
          <p:cNvSpPr txBox="1"/>
          <p:nvPr/>
        </p:nvSpPr>
        <p:spPr>
          <a:xfrm>
            <a:off x="5729163" y="2795499"/>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2022</a:t>
            </a:r>
            <a:endParaRPr sz="900" b="1" i="0" u="none" strike="noStrike" cap="none" dirty="0">
              <a:solidFill>
                <a:srgbClr val="000000"/>
              </a:solidFill>
              <a:latin typeface="Arial"/>
              <a:ea typeface="Arial"/>
              <a:cs typeface="Arial"/>
              <a:sym typeface="Arial"/>
            </a:endParaRPr>
          </a:p>
        </p:txBody>
      </p:sp>
      <p:sp>
        <p:nvSpPr>
          <p:cNvPr id="3" name="Google Shape;245;g2c448c3a963_3_27">
            <a:extLst>
              <a:ext uri="{FF2B5EF4-FFF2-40B4-BE49-F238E27FC236}">
                <a16:creationId xmlns:a16="http://schemas.microsoft.com/office/drawing/2014/main" id="{6107B6A4-28C3-22D7-361A-CAF57E2DF290}"/>
              </a:ext>
            </a:extLst>
          </p:cNvPr>
          <p:cNvSpPr txBox="1"/>
          <p:nvPr/>
        </p:nvSpPr>
        <p:spPr>
          <a:xfrm>
            <a:off x="3277121" y="2795499"/>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2021</a:t>
            </a:r>
            <a:endParaRPr sz="900" b="1" i="0" u="none" strike="noStrike" cap="none" dirty="0">
              <a:solidFill>
                <a:srgbClr val="000000"/>
              </a:solidFill>
              <a:latin typeface="Arial"/>
              <a:ea typeface="Arial"/>
              <a:cs typeface="Arial"/>
              <a:sym typeface="Arial"/>
            </a:endParaRPr>
          </a:p>
        </p:txBody>
      </p:sp>
      <p:sp>
        <p:nvSpPr>
          <p:cNvPr id="4" name="Google Shape;245;g2c448c3a963_3_27">
            <a:extLst>
              <a:ext uri="{FF2B5EF4-FFF2-40B4-BE49-F238E27FC236}">
                <a16:creationId xmlns:a16="http://schemas.microsoft.com/office/drawing/2014/main" id="{D371AE87-24D9-E2C4-1F27-194D6C9E0B41}"/>
              </a:ext>
            </a:extLst>
          </p:cNvPr>
          <p:cNvSpPr txBox="1"/>
          <p:nvPr/>
        </p:nvSpPr>
        <p:spPr>
          <a:xfrm>
            <a:off x="744975" y="2795499"/>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2023</a:t>
            </a:r>
            <a:endParaRPr sz="900" b="1" i="0" u="none" strike="noStrike" cap="none" dirty="0">
              <a:solidFill>
                <a:srgbClr val="000000"/>
              </a:solidFill>
              <a:latin typeface="Arial"/>
              <a:ea typeface="Arial"/>
              <a:cs typeface="Arial"/>
              <a:sym typeface="Arial"/>
            </a:endParaRPr>
          </a:p>
        </p:txBody>
      </p:sp>
      <p:sp>
        <p:nvSpPr>
          <p:cNvPr id="5" name="Google Shape;245;g2c448c3a963_3_27">
            <a:extLst>
              <a:ext uri="{FF2B5EF4-FFF2-40B4-BE49-F238E27FC236}">
                <a16:creationId xmlns:a16="http://schemas.microsoft.com/office/drawing/2014/main" id="{E3D6EF15-0088-8308-236C-074D11F1571F}"/>
              </a:ext>
            </a:extLst>
          </p:cNvPr>
          <p:cNvSpPr txBox="1"/>
          <p:nvPr/>
        </p:nvSpPr>
        <p:spPr>
          <a:xfrm>
            <a:off x="8439850" y="2795499"/>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2021</a:t>
            </a:r>
            <a:endParaRPr sz="900" b="1" i="0" u="none" strike="noStrike" cap="none" dirty="0">
              <a:solidFill>
                <a:srgbClr val="000000"/>
              </a:solidFill>
              <a:latin typeface="Arial"/>
              <a:ea typeface="Arial"/>
              <a:cs typeface="Arial"/>
              <a:sym typeface="Arial"/>
            </a:endParaRPr>
          </a:p>
        </p:txBody>
      </p:sp>
      <p:sp>
        <p:nvSpPr>
          <p:cNvPr id="7" name="Google Shape;294;p13">
            <a:extLst>
              <a:ext uri="{FF2B5EF4-FFF2-40B4-BE49-F238E27FC236}">
                <a16:creationId xmlns:a16="http://schemas.microsoft.com/office/drawing/2014/main" id="{0D891A66-D673-D489-5ED5-6A3D13E5AA05}"/>
              </a:ext>
            </a:extLst>
          </p:cNvPr>
          <p:cNvSpPr txBox="1"/>
          <p:nvPr/>
        </p:nvSpPr>
        <p:spPr>
          <a:xfrm>
            <a:off x="3106925" y="3013624"/>
            <a:ext cx="2277000" cy="3000781"/>
          </a:xfrm>
          <a:prstGeom prst="rect">
            <a:avLst/>
          </a:prstGeom>
          <a:noFill/>
          <a:ln>
            <a:noFill/>
          </a:ln>
        </p:spPr>
        <p:txBody>
          <a:bodyPr spcFirstLastPara="1" wrap="square" lIns="91425" tIns="45700" rIns="91425" bIns="45700" anchor="t" anchorCtr="0">
            <a:spAutoFit/>
          </a:bodyPr>
          <a:lstStyle/>
          <a:p>
            <a:pPr marL="12700" marR="5080" lvl="0" indent="0" algn="l" rtl="0">
              <a:lnSpc>
                <a:spcPct val="100000"/>
              </a:lnSpc>
              <a:spcBef>
                <a:spcPts val="0"/>
              </a:spcBef>
              <a:spcAft>
                <a:spcPts val="0"/>
              </a:spcAft>
              <a:buNone/>
            </a:pPr>
            <a:r>
              <a:rPr lang="en-US" sz="900" dirty="0"/>
              <a:t>British International Investment (formerly CDC Group) commissioned </a:t>
            </a:r>
            <a:r>
              <a:rPr lang="en-US" sz="900" dirty="0" err="1"/>
              <a:t>UrbanEmerge</a:t>
            </a:r>
            <a:r>
              <a:rPr lang="en-US" sz="900" dirty="0"/>
              <a:t> to assess circular economy approaches in Africa and South Asia to inform its updated Code for Responsible Investing and a new five‑year investment strategy. </a:t>
            </a:r>
            <a:r>
              <a:rPr lang="en-US" sz="900" b="1" dirty="0" err="1"/>
              <a:t>UrbanEmerge</a:t>
            </a:r>
            <a:r>
              <a:rPr lang="en-US" sz="900" b="1" dirty="0"/>
              <a:t> </a:t>
            </a:r>
            <a:r>
              <a:rPr lang="en-US" sz="900" b="1" dirty="0" err="1"/>
              <a:t>analysed</a:t>
            </a:r>
            <a:r>
              <a:rPr lang="en-US" sz="900" b="1" dirty="0"/>
              <a:t> key concepts, trends and risks, and highlighted how circular models can decouple resource use from growth, cut emissions and pollution, and support more inclusive, resilient business models </a:t>
            </a:r>
            <a:r>
              <a:rPr lang="en-US" sz="900" dirty="0"/>
              <a:t>across priority sectors such as infrastructure, manufacturing, food and agriculture, construction and healthcare. The work identified approaches to decouple resource use from economic growth, reduce GHG emissions and pollution, and support more resilient, inclusive business models in </a:t>
            </a:r>
            <a:r>
              <a:rPr lang="en-US" sz="900" dirty="0" err="1"/>
              <a:t>lLMICs</a:t>
            </a:r>
            <a:r>
              <a:rPr lang="en-US" sz="900" dirty="0"/>
              <a:t>. </a:t>
            </a:r>
            <a:endParaRPr sz="900" dirty="0"/>
          </a:p>
        </p:txBody>
      </p:sp>
      <p:sp>
        <p:nvSpPr>
          <p:cNvPr id="8" name="Google Shape;287;p13">
            <a:extLst>
              <a:ext uri="{FF2B5EF4-FFF2-40B4-BE49-F238E27FC236}">
                <a16:creationId xmlns:a16="http://schemas.microsoft.com/office/drawing/2014/main" id="{8C95981F-5496-A176-C762-BEC57FA36B77}"/>
              </a:ext>
            </a:extLst>
          </p:cNvPr>
          <p:cNvSpPr txBox="1"/>
          <p:nvPr/>
        </p:nvSpPr>
        <p:spPr>
          <a:xfrm>
            <a:off x="5670100" y="3013624"/>
            <a:ext cx="2321400" cy="3162404"/>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395"/>
              </a:spcBef>
              <a:spcAft>
                <a:spcPts val="0"/>
              </a:spcAft>
              <a:buNone/>
            </a:pPr>
            <a:r>
              <a:rPr lang="en-US" sz="900" b="0" i="0" u="none" strike="noStrike" cap="none" dirty="0">
                <a:solidFill>
                  <a:srgbClr val="231F1F"/>
                </a:solidFill>
                <a:latin typeface="Arial"/>
                <a:ea typeface="Arial"/>
                <a:cs typeface="Arial"/>
                <a:sym typeface="Arial"/>
              </a:rPr>
              <a:t>Working with The Hungry Lab, </a:t>
            </a:r>
            <a:r>
              <a:rPr lang="en-US" sz="900" b="1" i="0" u="none" strike="noStrike" cap="none" dirty="0" err="1">
                <a:solidFill>
                  <a:srgbClr val="231F1F"/>
                </a:solidFill>
                <a:latin typeface="Arial"/>
                <a:ea typeface="Arial"/>
                <a:cs typeface="Arial"/>
                <a:sym typeface="Arial"/>
              </a:rPr>
              <a:t>UrbanEmerge</a:t>
            </a:r>
            <a:r>
              <a:rPr lang="en-US" sz="900" b="1" i="0" u="none" strike="noStrike" cap="none" dirty="0">
                <a:solidFill>
                  <a:srgbClr val="231F1F"/>
                </a:solidFill>
                <a:latin typeface="Arial"/>
                <a:ea typeface="Arial"/>
                <a:cs typeface="Arial"/>
                <a:sym typeface="Arial"/>
              </a:rPr>
              <a:t> supported a group of entrepreneurs in the Indo-Pacific to improve their business model and technology </a:t>
            </a:r>
            <a:r>
              <a:rPr lang="en-US" sz="900" b="1" i="0" u="none" strike="noStrike" cap="none" dirty="0" err="1">
                <a:solidFill>
                  <a:srgbClr val="231F1F"/>
                </a:solidFill>
                <a:latin typeface="Arial"/>
                <a:ea typeface="Arial"/>
                <a:cs typeface="Arial"/>
                <a:sym typeface="Arial"/>
              </a:rPr>
              <a:t>utilisation</a:t>
            </a:r>
            <a:r>
              <a:rPr lang="en-US" sz="900" b="1" i="0" u="none" strike="noStrike" cap="none" dirty="0">
                <a:solidFill>
                  <a:srgbClr val="231F1F"/>
                </a:solidFill>
                <a:latin typeface="Arial"/>
                <a:ea typeface="Arial"/>
                <a:cs typeface="Arial"/>
                <a:sym typeface="Arial"/>
              </a:rPr>
              <a:t> with a view to making them more impactful and more sustainable</a:t>
            </a:r>
            <a:r>
              <a:rPr lang="en-US" sz="900" b="0" i="0" u="none" strike="noStrike" cap="none" dirty="0">
                <a:solidFill>
                  <a:srgbClr val="231F1F"/>
                </a:solidFill>
                <a:latin typeface="Arial"/>
                <a:ea typeface="Arial"/>
                <a:cs typeface="Arial"/>
                <a:sym typeface="Arial"/>
              </a:rPr>
              <a:t>. </a:t>
            </a:r>
            <a:r>
              <a:rPr lang="en-US" sz="900" dirty="0">
                <a:solidFill>
                  <a:srgbClr val="231F1F"/>
                </a:solidFill>
              </a:rPr>
              <a:t>We</a:t>
            </a:r>
            <a:r>
              <a:rPr lang="en-US" sz="900" b="0" i="0" u="none" strike="noStrike" cap="none" dirty="0">
                <a:solidFill>
                  <a:srgbClr val="231F1F"/>
                </a:solidFill>
                <a:latin typeface="Arial"/>
                <a:ea typeface="Arial"/>
                <a:cs typeface="Arial"/>
                <a:sym typeface="Arial"/>
              </a:rPr>
              <a:t> supported nine entrepreneurs to  scale  the  sustainability  component: Integrating  sustainable  approaches  into commercial models; defining opportunities for sustainable social and environmental impact; exploring Web 3.0 applications such as blockchain to support verification in the voluntary carbon market and offering comprehensive business services advice from technology and software, commercial and  legal  aspects,  digital  identity  and data security. Start-ups included ATEC clean cooking in  Cambodia,  </a:t>
            </a:r>
            <a:r>
              <a:rPr lang="en-US" sz="900" b="0" i="0" u="none" strike="noStrike" cap="none" dirty="0" err="1">
                <a:solidFill>
                  <a:srgbClr val="231F1F"/>
                </a:solidFill>
                <a:latin typeface="Arial"/>
                <a:ea typeface="Arial"/>
                <a:cs typeface="Arial"/>
                <a:sym typeface="Arial"/>
              </a:rPr>
              <a:t>TraSeable</a:t>
            </a:r>
            <a:r>
              <a:rPr lang="en-US" sz="900" dirty="0">
                <a:solidFill>
                  <a:srgbClr val="231F1F"/>
                </a:solidFill>
              </a:rPr>
              <a:t> </a:t>
            </a:r>
            <a:r>
              <a:rPr lang="en-US" sz="900" b="0" i="0" u="none" strike="noStrike" cap="none" dirty="0">
                <a:solidFill>
                  <a:srgbClr val="231F1F"/>
                </a:solidFill>
                <a:latin typeface="Arial"/>
                <a:ea typeface="Arial"/>
                <a:cs typeface="Arial"/>
                <a:sym typeface="Arial"/>
              </a:rPr>
              <a:t>in Fiji and </a:t>
            </a:r>
            <a:r>
              <a:rPr lang="en-US" sz="900" b="0" i="0" u="none" strike="noStrike" cap="none" dirty="0" err="1">
                <a:solidFill>
                  <a:srgbClr val="231F1F"/>
                </a:solidFill>
                <a:latin typeface="Arial"/>
                <a:ea typeface="Arial"/>
                <a:cs typeface="Arial"/>
                <a:sym typeface="Arial"/>
              </a:rPr>
              <a:t>Greenovator</a:t>
            </a:r>
            <a:r>
              <a:rPr lang="en-US" sz="900" b="0" i="0" u="none" strike="noStrike" cap="none" dirty="0">
                <a:solidFill>
                  <a:srgbClr val="231F1F"/>
                </a:solidFill>
                <a:latin typeface="Arial"/>
                <a:ea typeface="Arial"/>
                <a:cs typeface="Arial"/>
                <a:sym typeface="Arial"/>
              </a:rPr>
              <a:t> in</a:t>
            </a:r>
            <a:r>
              <a:rPr lang="en-US" sz="900" dirty="0">
                <a:solidFill>
                  <a:srgbClr val="231F1F"/>
                </a:solidFill>
              </a:rPr>
              <a:t> </a:t>
            </a:r>
            <a:r>
              <a:rPr lang="en-US" sz="900" b="0" i="0" u="none" strike="noStrike" cap="none" dirty="0">
                <a:solidFill>
                  <a:srgbClr val="231F1F"/>
                </a:solidFill>
                <a:latin typeface="Arial"/>
                <a:ea typeface="Arial"/>
                <a:cs typeface="Arial"/>
                <a:sym typeface="Arial"/>
              </a:rPr>
              <a:t>Myanmar.</a:t>
            </a:r>
            <a:endParaRPr sz="900" b="0" i="0" u="none" strike="noStrike" cap="none" dirty="0">
              <a:solidFill>
                <a:srgbClr val="000000"/>
              </a:solidFill>
              <a:latin typeface="Arial"/>
              <a:ea typeface="Arial"/>
              <a:cs typeface="Arial"/>
              <a:sym typeface="Arial"/>
            </a:endParaRPr>
          </a:p>
          <a:p>
            <a:pPr marL="12700" marR="5080" lvl="0" indent="0" algn="just" rtl="0">
              <a:lnSpc>
                <a:spcPct val="100000"/>
              </a:lnSpc>
              <a:spcBef>
                <a:spcPts val="395"/>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
        <p:nvSpPr>
          <p:cNvPr id="9" name="TextBox 8">
            <a:extLst>
              <a:ext uri="{FF2B5EF4-FFF2-40B4-BE49-F238E27FC236}">
                <a16:creationId xmlns:a16="http://schemas.microsoft.com/office/drawing/2014/main" id="{BC4E5212-1B8A-DD02-3FEE-792C0468F297}"/>
              </a:ext>
            </a:extLst>
          </p:cNvPr>
          <p:cNvSpPr txBox="1"/>
          <p:nvPr/>
        </p:nvSpPr>
        <p:spPr>
          <a:xfrm>
            <a:off x="626261" y="3014474"/>
            <a:ext cx="2254800" cy="2862322"/>
          </a:xfrm>
          <a:prstGeom prst="rect">
            <a:avLst/>
          </a:prstGeom>
          <a:noFill/>
        </p:spPr>
        <p:txBody>
          <a:bodyPr wrap="square" rtlCol="0">
            <a:spAutoFit/>
          </a:bodyPr>
          <a:lstStyle/>
          <a:p>
            <a:r>
              <a:rPr lang="en-US" sz="900" dirty="0" err="1">
                <a:solidFill>
                  <a:schemeClr val="dk1"/>
                </a:solidFill>
              </a:rPr>
              <a:t>UrbanEmerge</a:t>
            </a:r>
            <a:r>
              <a:rPr lang="en-US" sz="900" dirty="0">
                <a:solidFill>
                  <a:schemeClr val="dk1"/>
                </a:solidFill>
              </a:rPr>
              <a:t> supported GCF by carrying out a </a:t>
            </a:r>
            <a:r>
              <a:rPr lang="en-US" sz="900" b="1" dirty="0">
                <a:solidFill>
                  <a:schemeClr val="dk1"/>
                </a:solidFill>
              </a:rPr>
              <a:t>synthetic review of market-based approaches to mitigation and adaptation with a focus on payments for environmental services (PES), willingness-to-pay assessments, insurance products and results-based payment (RBP) modalities.</a:t>
            </a:r>
            <a:r>
              <a:rPr lang="en-US" sz="900" dirty="0">
                <a:solidFill>
                  <a:schemeClr val="dk1"/>
                </a:solidFill>
              </a:rPr>
              <a:t> We focusing on analysis of existing systematic reviews from both the peer-reviewed and grey literature, to highlight commonalities across the selected market-based approaches to inform learning within the Green Climate Fund. The Synthetic Review includes an in-depth analysis of the findings and approaches taken, including a critical appraisal of the methods used to establish the evidence base</a:t>
            </a:r>
            <a:endParaRPr lang="en-US" sz="900" dirty="0"/>
          </a:p>
          <a:p>
            <a:endParaRPr lang="en-FR" sz="900" dirty="0"/>
          </a:p>
        </p:txBody>
      </p:sp>
      <p:sp>
        <p:nvSpPr>
          <p:cNvPr id="10" name="TextBox 9">
            <a:extLst>
              <a:ext uri="{FF2B5EF4-FFF2-40B4-BE49-F238E27FC236}">
                <a16:creationId xmlns:a16="http://schemas.microsoft.com/office/drawing/2014/main" id="{F028CC3D-85EF-FE08-B687-5BF41EA18B80}"/>
              </a:ext>
            </a:extLst>
          </p:cNvPr>
          <p:cNvSpPr txBox="1"/>
          <p:nvPr/>
        </p:nvSpPr>
        <p:spPr>
          <a:xfrm>
            <a:off x="8306100" y="3014474"/>
            <a:ext cx="2015067" cy="2862322"/>
          </a:xfrm>
          <a:prstGeom prst="rect">
            <a:avLst/>
          </a:prstGeom>
          <a:noFill/>
        </p:spPr>
        <p:txBody>
          <a:bodyPr wrap="square" rtlCol="0">
            <a:spAutoFit/>
          </a:bodyPr>
          <a:lstStyle/>
          <a:p>
            <a:r>
              <a:rPr lang="en-US" sz="900" dirty="0">
                <a:solidFill>
                  <a:srgbClr val="231F1F"/>
                </a:solidFill>
              </a:rPr>
              <a:t>Mannion Daniels, who manage the UK Aid Direct platform, were looking to develop a comprehensive and practical resources for </a:t>
            </a:r>
            <a:r>
              <a:rPr lang="en-US" sz="900" dirty="0" err="1">
                <a:solidFill>
                  <a:srgbClr val="231F1F"/>
                </a:solidFill>
              </a:rPr>
              <a:t>operationalising</a:t>
            </a:r>
            <a:r>
              <a:rPr lang="en-US" sz="900" dirty="0">
                <a:solidFill>
                  <a:srgbClr val="231F1F"/>
                </a:solidFill>
              </a:rPr>
              <a:t> environmental sustainability for civil society operations (CSOs) implementing UK Aid </a:t>
            </a:r>
            <a:r>
              <a:rPr lang="en-US" sz="900" dirty="0" err="1">
                <a:solidFill>
                  <a:srgbClr val="231F1F"/>
                </a:solidFill>
              </a:rPr>
              <a:t>programmes</a:t>
            </a:r>
            <a:r>
              <a:rPr lang="en-US" sz="900" dirty="0">
                <a:solidFill>
                  <a:srgbClr val="231F1F"/>
                </a:solidFill>
              </a:rPr>
              <a:t>. We provided guidance, supporting tools and templates for </a:t>
            </a:r>
            <a:r>
              <a:rPr lang="en-US" sz="900" b="1" dirty="0">
                <a:solidFill>
                  <a:srgbClr val="231F1F"/>
                </a:solidFill>
              </a:rPr>
              <a:t>setting up an Environmental Management System (EMS), conducting an assessment of environmental impact and mitigating actions, conducting a carbon footprint assessment, with consideration for multiple different country contexts</a:t>
            </a:r>
            <a:r>
              <a:rPr lang="en-US" sz="900" dirty="0">
                <a:solidFill>
                  <a:srgbClr val="231F1F"/>
                </a:solidFill>
              </a:rPr>
              <a:t>, guidance on net-zero and the role of carbon offsetting (as a last resort).</a:t>
            </a:r>
            <a:endParaRPr lang="en-US" sz="900" b="1" dirty="0">
              <a:solidFill>
                <a:srgbClr val="2DA5AA"/>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4"/>
          <p:cNvSpPr txBox="1">
            <a:spLocks noGrp="1"/>
          </p:cNvSpPr>
          <p:nvPr>
            <p:ph type="title"/>
          </p:nvPr>
        </p:nvSpPr>
        <p:spPr>
          <a:xfrm>
            <a:off x="379700" y="1089950"/>
            <a:ext cx="8940000" cy="1113600"/>
          </a:xfrm>
          <a:prstGeom prst="rect">
            <a:avLst/>
          </a:prstGeom>
          <a:noFill/>
          <a:ln>
            <a:noFill/>
          </a:ln>
        </p:spPr>
        <p:txBody>
          <a:bodyPr spcFirstLastPara="1" wrap="square" lIns="0" tIns="538575" rIns="0" bIns="0" anchor="t" anchorCtr="0">
            <a:spAutoFit/>
          </a:bodyPr>
          <a:lstStyle/>
          <a:p>
            <a:pPr marL="77470" lvl="0" indent="0" algn="l" rtl="0">
              <a:lnSpc>
                <a:spcPct val="100000"/>
              </a:lnSpc>
              <a:spcBef>
                <a:spcPts val="0"/>
              </a:spcBef>
              <a:spcAft>
                <a:spcPts val="0"/>
              </a:spcAft>
              <a:buSzPts val="1400"/>
              <a:buNone/>
            </a:pPr>
            <a:r>
              <a:rPr lang="en-US"/>
              <a:t>Digital Innovation for Sustainability</a:t>
            </a:r>
            <a:endParaRPr/>
          </a:p>
        </p:txBody>
      </p:sp>
      <p:sp>
        <p:nvSpPr>
          <p:cNvPr id="302" name="Google Shape;302;p14"/>
          <p:cNvSpPr txBox="1"/>
          <p:nvPr/>
        </p:nvSpPr>
        <p:spPr>
          <a:xfrm>
            <a:off x="458301" y="2919204"/>
            <a:ext cx="4731300" cy="3299100"/>
          </a:xfrm>
          <a:prstGeom prst="rect">
            <a:avLst/>
          </a:prstGeom>
          <a:noFill/>
          <a:ln>
            <a:noFill/>
          </a:ln>
        </p:spPr>
        <p:txBody>
          <a:bodyPr spcFirstLastPara="1" wrap="square" lIns="0" tIns="5075" rIns="0" bIns="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Digital technologies are reshaping how cities, governments, companies and communities respond to climate change, manage natural resources and deliver essential services, yet many promising ideas still stall at pilot stage or fail to reach the people and places that need them most.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r>
              <a:rPr lang="en-US" sz="1200" b="0" i="0" u="none" strike="noStrike" cap="none">
                <a:solidFill>
                  <a:srgbClr val="000000"/>
                </a:solidFill>
                <a:latin typeface="Arial"/>
                <a:ea typeface="Arial"/>
                <a:cs typeface="Arial"/>
                <a:sym typeface="Arial"/>
              </a:rPr>
              <a:t>Organisations often struggle to navigate fast‑moving technology landscapes, fragmented data, gaps in connectivity and skills, and concerns around governance, equity, privacy and bias – especially in low‑ and middle‑income settings where climate risks and digital divides are most acute.</a:t>
            </a:r>
            <a:endParaRPr/>
          </a:p>
          <a:p>
            <a:pPr marL="0" marR="0" lvl="0" indent="0" algn="l" rtl="0">
              <a:lnSpc>
                <a:spcPct val="100000"/>
              </a:lnSpc>
              <a:spcBef>
                <a:spcPts val="600"/>
              </a:spcBef>
              <a:spcAft>
                <a:spcPts val="600"/>
              </a:spcAft>
              <a:buNone/>
            </a:pPr>
            <a:r>
              <a:rPr lang="en-US" sz="1200" b="0" i="0" u="none" strike="noStrike" cap="none">
                <a:solidFill>
                  <a:srgbClr val="000000"/>
                </a:solidFill>
                <a:latin typeface="Arial"/>
                <a:ea typeface="Arial"/>
                <a:cs typeface="Arial"/>
                <a:sym typeface="Arial"/>
              </a:rPr>
              <a:t>UrbanEmerge helps clients cut through this complexity and focus on where digital and AI‑enabled solutions can genuinely unlock inclusive, low‑carbon and resilient development. We work with them to identify high‑impact use cases, design viable business and delivery models, connect innovations to climate and development finance, and ensure that solutions are accessible and accountable for users who are typically left behind.</a:t>
            </a:r>
            <a:endParaRPr/>
          </a:p>
        </p:txBody>
      </p:sp>
      <p:sp>
        <p:nvSpPr>
          <p:cNvPr id="303" name="Google Shape;303;p14"/>
          <p:cNvSpPr txBox="1"/>
          <p:nvPr/>
        </p:nvSpPr>
        <p:spPr>
          <a:xfrm>
            <a:off x="5376751" y="2856104"/>
            <a:ext cx="15441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5050B"/>
                </a:solidFill>
                <a:latin typeface="Arial"/>
                <a:ea typeface="Arial"/>
                <a:cs typeface="Arial"/>
                <a:sym typeface="Arial"/>
              </a:rPr>
              <a:t>Our Services:</a:t>
            </a:r>
            <a:endParaRPr sz="1200" b="1" i="0" u="none" strike="noStrike" cap="none">
              <a:solidFill>
                <a:srgbClr val="000000"/>
              </a:solidFill>
              <a:latin typeface="Arial"/>
              <a:ea typeface="Arial"/>
              <a:cs typeface="Arial"/>
              <a:sym typeface="Arial"/>
            </a:endParaRPr>
          </a:p>
        </p:txBody>
      </p:sp>
      <p:sp>
        <p:nvSpPr>
          <p:cNvPr id="304" name="Google Shape;304;p14"/>
          <p:cNvSpPr txBox="1"/>
          <p:nvPr/>
        </p:nvSpPr>
        <p:spPr>
          <a:xfrm>
            <a:off x="5610717" y="3116694"/>
            <a:ext cx="4308600" cy="2204700"/>
          </a:xfrm>
          <a:prstGeom prst="rect">
            <a:avLst/>
          </a:prstGeom>
          <a:noFill/>
          <a:ln>
            <a:noFill/>
          </a:ln>
        </p:spPr>
        <p:txBody>
          <a:bodyPr spcFirstLastPara="1" wrap="square" lIns="0" tIns="12700" rIns="0" bIns="0" anchor="t" anchorCtr="0">
            <a:spAutoFit/>
          </a:bodyPr>
          <a:lstStyle/>
          <a:p>
            <a:pPr marL="12700" marR="508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Research and advisory services on digital and mobile-enabled solutions that enable sustainable development.</a:t>
            </a:r>
            <a:endParaRPr sz="1200" b="0" i="0" u="none" strike="noStrike" cap="none">
              <a:solidFill>
                <a:srgbClr val="000000"/>
              </a:solidFill>
              <a:latin typeface="Arial"/>
              <a:ea typeface="Arial"/>
              <a:cs typeface="Arial"/>
              <a:sym typeface="Arial"/>
            </a:endParaRPr>
          </a:p>
          <a:p>
            <a:pPr marL="12700" marR="508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Advisory services on how digital solutions and new technologies can enable inclusion and empowerment.</a:t>
            </a:r>
            <a:endParaRPr sz="1200" b="0" i="0" u="none" strike="noStrike" cap="none">
              <a:solidFill>
                <a:srgbClr val="000000"/>
              </a:solidFill>
              <a:latin typeface="Arial"/>
              <a:ea typeface="Arial"/>
              <a:cs typeface="Arial"/>
              <a:sym typeface="Arial"/>
            </a:endParaRPr>
          </a:p>
          <a:p>
            <a:pPr marL="12700" marR="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Linkages between emerging digital technologies and climate</a:t>
            </a:r>
            <a:r>
              <a:rPr lang="en-US" sz="1200" b="0" i="0" u="none" strike="noStrike" cap="none">
                <a:solidFill>
                  <a:srgbClr val="000000"/>
                </a:solidFill>
                <a:latin typeface="Arial"/>
                <a:ea typeface="Arial"/>
                <a:cs typeface="Arial"/>
                <a:sym typeface="Arial"/>
              </a:rPr>
              <a:t> </a:t>
            </a:r>
            <a:r>
              <a:rPr lang="en-US" sz="1200" b="0" i="0" u="none" strike="noStrike" cap="none">
                <a:solidFill>
                  <a:srgbClr val="05050B"/>
                </a:solidFill>
                <a:latin typeface="Arial"/>
                <a:ea typeface="Arial"/>
                <a:cs typeface="Arial"/>
                <a:sym typeface="Arial"/>
              </a:rPr>
              <a:t>finance.</a:t>
            </a:r>
            <a:endParaRPr sz="1200" b="0" i="0" u="none" strike="noStrike" cap="none">
              <a:solidFill>
                <a:srgbClr val="000000"/>
              </a:solidFill>
              <a:latin typeface="Arial"/>
              <a:ea typeface="Arial"/>
              <a:cs typeface="Arial"/>
              <a:sym typeface="Arial"/>
            </a:endParaRPr>
          </a:p>
          <a:p>
            <a:pPr marL="12700" marR="508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Data</a:t>
            </a:r>
            <a:r>
              <a:rPr lang="en-US" sz="1200">
                <a:solidFill>
                  <a:srgbClr val="05050B"/>
                </a:solidFill>
              </a:rPr>
              <a:t>-</a:t>
            </a:r>
            <a:r>
              <a:rPr lang="en-US" sz="1200" b="0" i="0" u="none" strike="noStrike" cap="none">
                <a:solidFill>
                  <a:srgbClr val="05050B"/>
                </a:solidFill>
                <a:latin typeface="Arial"/>
                <a:ea typeface="Arial"/>
                <a:cs typeface="Arial"/>
                <a:sym typeface="Arial"/>
              </a:rPr>
              <a:t>driven and AI</a:t>
            </a:r>
            <a:r>
              <a:rPr lang="en-US" sz="1200">
                <a:solidFill>
                  <a:srgbClr val="05050B"/>
                </a:solidFill>
              </a:rPr>
              <a:t>-</a:t>
            </a:r>
            <a:r>
              <a:rPr lang="en-US" sz="1200" b="0" i="0" u="none" strike="noStrike" cap="none">
                <a:solidFill>
                  <a:srgbClr val="05050B"/>
                </a:solidFill>
                <a:latin typeface="Arial"/>
                <a:ea typeface="Arial"/>
                <a:cs typeface="Arial"/>
                <a:sym typeface="Arial"/>
              </a:rPr>
              <a:t>based solutions for sustainable cities and infrastructure</a:t>
            </a:r>
            <a:endParaRPr/>
          </a:p>
          <a:p>
            <a:pPr marL="12700" marR="5080" lvl="0" indent="0" algn="l" rtl="0">
              <a:lnSpc>
                <a:spcPct val="115000"/>
              </a:lnSpc>
              <a:spcBef>
                <a:spcPts val="600"/>
              </a:spcBef>
              <a:spcAft>
                <a:spcPts val="600"/>
              </a:spcAft>
              <a:buNone/>
            </a:pPr>
            <a:r>
              <a:rPr lang="en-US" sz="1200" b="0" i="0" u="none" strike="noStrike" cap="none">
                <a:solidFill>
                  <a:srgbClr val="05050B"/>
                </a:solidFill>
                <a:latin typeface="Arial"/>
                <a:ea typeface="Arial"/>
                <a:cs typeface="Arial"/>
                <a:sym typeface="Arial"/>
              </a:rPr>
              <a:t>Stakeholder partnerships that unleash data for sustainability.</a:t>
            </a:r>
            <a:endParaRPr/>
          </a:p>
        </p:txBody>
      </p:sp>
      <p:grpSp>
        <p:nvGrpSpPr>
          <p:cNvPr id="305" name="Google Shape;305;p14"/>
          <p:cNvGrpSpPr/>
          <p:nvPr/>
        </p:nvGrpSpPr>
        <p:grpSpPr>
          <a:xfrm>
            <a:off x="0" y="0"/>
            <a:ext cx="10692003" cy="810361"/>
            <a:chOff x="0" y="0"/>
            <a:chExt cx="10692003" cy="810361"/>
          </a:xfrm>
        </p:grpSpPr>
        <p:pic>
          <p:nvPicPr>
            <p:cNvPr id="306" name="Google Shape;306;p14"/>
            <p:cNvPicPr preferRelativeResize="0"/>
            <p:nvPr/>
          </p:nvPicPr>
          <p:blipFill rotWithShape="1">
            <a:blip r:embed="rId3">
              <a:alphaModFix/>
            </a:blip>
            <a:srcRect/>
            <a:stretch/>
          </p:blipFill>
          <p:spPr>
            <a:xfrm>
              <a:off x="0" y="0"/>
              <a:ext cx="10692003" cy="810361"/>
            </a:xfrm>
            <a:prstGeom prst="rect">
              <a:avLst/>
            </a:prstGeom>
            <a:noFill/>
            <a:ln>
              <a:noFill/>
            </a:ln>
          </p:spPr>
        </p:pic>
        <p:pic>
          <p:nvPicPr>
            <p:cNvPr id="307" name="Google Shape;307;p14"/>
            <p:cNvPicPr preferRelativeResize="0"/>
            <p:nvPr/>
          </p:nvPicPr>
          <p:blipFill rotWithShape="1">
            <a:blip r:embed="rId4">
              <a:alphaModFix/>
            </a:blip>
            <a:srcRect/>
            <a:stretch/>
          </p:blipFill>
          <p:spPr>
            <a:xfrm>
              <a:off x="0" y="0"/>
              <a:ext cx="10692003" cy="810361"/>
            </a:xfrm>
            <a:prstGeom prst="rect">
              <a:avLst/>
            </a:prstGeom>
            <a:noFill/>
            <a:ln>
              <a:noFill/>
            </a:ln>
          </p:spPr>
        </p:pic>
      </p:grpSp>
      <p:sp>
        <p:nvSpPr>
          <p:cNvPr id="308" name="Google Shape;308;p14"/>
          <p:cNvSpPr/>
          <p:nvPr/>
        </p:nvSpPr>
        <p:spPr>
          <a:xfrm>
            <a:off x="5376744" y="3255063"/>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4"/>
          <p:cNvSpPr/>
          <p:nvPr/>
        </p:nvSpPr>
        <p:spPr>
          <a:xfrm>
            <a:off x="5376744" y="3763813"/>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4"/>
          <p:cNvSpPr/>
          <p:nvPr/>
        </p:nvSpPr>
        <p:spPr>
          <a:xfrm>
            <a:off x="5376753" y="4168803"/>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4"/>
          <p:cNvSpPr/>
          <p:nvPr/>
        </p:nvSpPr>
        <p:spPr>
          <a:xfrm>
            <a:off x="5376752" y="4666402"/>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4"/>
          <p:cNvSpPr/>
          <p:nvPr/>
        </p:nvSpPr>
        <p:spPr>
          <a:xfrm>
            <a:off x="5376752" y="5131544"/>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5"/>
          <p:cNvSpPr txBox="1"/>
          <p:nvPr/>
        </p:nvSpPr>
        <p:spPr>
          <a:xfrm>
            <a:off x="527300" y="2025400"/>
            <a:ext cx="2300100" cy="4290918"/>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000" b="1" i="0" u="none" strike="noStrike" cap="none" dirty="0">
                <a:solidFill>
                  <a:srgbClr val="2DA5AA"/>
                </a:solidFill>
                <a:latin typeface="Arial"/>
                <a:ea typeface="Arial"/>
                <a:cs typeface="Arial"/>
                <a:sym typeface="Arial"/>
              </a:rPr>
              <a:t>EU digital innovation for climate resilience in Central Asia – EU‑funded </a:t>
            </a:r>
            <a:r>
              <a:rPr lang="en-US" sz="1000" b="1" i="0" u="none" strike="noStrike" cap="none" dirty="0" err="1">
                <a:solidFill>
                  <a:srgbClr val="2DA5AA"/>
                </a:solidFill>
                <a:latin typeface="Arial"/>
                <a:ea typeface="Arial"/>
                <a:cs typeface="Arial"/>
                <a:sym typeface="Arial"/>
              </a:rPr>
              <a:t>programme</a:t>
            </a:r>
            <a:endParaRPr sz="1000" b="1" i="0" u="none" strike="noStrike" cap="none" dirty="0">
              <a:solidFill>
                <a:srgbClr val="2DA5AA"/>
              </a:solidFill>
              <a:highlight>
                <a:srgbClr val="FFFF00"/>
              </a:highlight>
              <a:latin typeface="Arial"/>
              <a:ea typeface="Arial"/>
              <a:cs typeface="Arial"/>
              <a:sym typeface="Arial"/>
            </a:endParaRPr>
          </a:p>
          <a:p>
            <a:pPr marL="12700" marR="5080" lvl="0" indent="0" algn="l" rtl="0">
              <a:lnSpc>
                <a:spcPct val="100000"/>
              </a:lnSpc>
              <a:spcBef>
                <a:spcPts val="0"/>
              </a:spcBef>
              <a:spcAft>
                <a:spcPts val="0"/>
              </a:spcAft>
              <a:buClr>
                <a:srgbClr val="000000"/>
              </a:buClr>
              <a:buSzPts val="1000"/>
              <a:buFont typeface="Arial"/>
              <a:buNone/>
            </a:pPr>
            <a:endParaRPr lang="en-US" dirty="0"/>
          </a:p>
          <a:p>
            <a:pPr marL="12700" marR="5080" lvl="0" indent="0" algn="l" rtl="0">
              <a:lnSpc>
                <a:spcPct val="100000"/>
              </a:lnSpc>
              <a:spcBef>
                <a:spcPts val="0"/>
              </a:spcBef>
              <a:spcAft>
                <a:spcPts val="0"/>
              </a:spcAft>
              <a:buClr>
                <a:srgbClr val="000000"/>
              </a:buClr>
              <a:buSzPts val="1000"/>
              <a:buFont typeface="Arial"/>
              <a:buNone/>
            </a:pPr>
            <a:endParaRPr sz="900" b="1" i="0" u="none" strike="noStrike" cap="none" dirty="0">
              <a:solidFill>
                <a:srgbClr val="2DA5AF"/>
              </a:solidFill>
              <a:latin typeface="Arial"/>
              <a:ea typeface="Arial"/>
              <a:cs typeface="Arial"/>
              <a:sym typeface="Arial"/>
            </a:endParaRPr>
          </a:p>
          <a:p>
            <a:pPr marL="12700" marR="5080" lvl="0" indent="0" algn="l" rtl="0">
              <a:lnSpc>
                <a:spcPct val="100000"/>
              </a:lnSpc>
              <a:spcBef>
                <a:spcPts val="0"/>
              </a:spcBef>
              <a:spcAft>
                <a:spcPts val="0"/>
              </a:spcAft>
              <a:buNone/>
            </a:pPr>
            <a:r>
              <a:rPr lang="en-US" sz="900" b="0" i="0" u="none" strike="noStrike" cap="none" dirty="0" err="1">
                <a:solidFill>
                  <a:srgbClr val="000000"/>
                </a:solidFill>
                <a:latin typeface="Arial"/>
                <a:ea typeface="Arial"/>
                <a:cs typeface="Arial"/>
                <a:sym typeface="Arial"/>
              </a:rPr>
              <a:t>UrbanEmerge</a:t>
            </a:r>
            <a:r>
              <a:rPr lang="en-US" sz="900" b="0" i="0" u="none" strike="noStrike" cap="none" dirty="0">
                <a:solidFill>
                  <a:srgbClr val="000000"/>
                </a:solidFill>
                <a:latin typeface="Arial"/>
                <a:ea typeface="Arial"/>
                <a:cs typeface="Arial"/>
                <a:sym typeface="Arial"/>
              </a:rPr>
              <a:t> contributed to an EU‑funded initiative on climate resilience in Central Asia by </a:t>
            </a:r>
            <a:r>
              <a:rPr lang="en-US" sz="900" b="0" i="0" u="none" strike="noStrike" cap="none" dirty="0" err="1">
                <a:solidFill>
                  <a:srgbClr val="000000"/>
                </a:solidFill>
                <a:latin typeface="Arial"/>
                <a:ea typeface="Arial"/>
                <a:cs typeface="Arial"/>
                <a:sym typeface="Arial"/>
              </a:rPr>
              <a:t>analysing</a:t>
            </a:r>
            <a:r>
              <a:rPr lang="en-US" sz="900" b="0" i="0" u="none" strike="noStrike" cap="none" dirty="0">
                <a:solidFill>
                  <a:srgbClr val="000000"/>
                </a:solidFill>
                <a:latin typeface="Arial"/>
                <a:ea typeface="Arial"/>
                <a:cs typeface="Arial"/>
                <a:sym typeface="Arial"/>
              </a:rPr>
              <a:t> how digital and data‑driven solutions can support adaptation and risk management in data‑sparse, hazard‑prone environments. The work focused on </a:t>
            </a:r>
            <a:r>
              <a:rPr lang="en-US" sz="900" b="1" i="0" u="none" strike="noStrike" cap="none" dirty="0">
                <a:solidFill>
                  <a:srgbClr val="000000"/>
                </a:solidFill>
                <a:latin typeface="Arial"/>
                <a:ea typeface="Arial"/>
                <a:cs typeface="Arial"/>
                <a:sym typeface="Arial"/>
              </a:rPr>
              <a:t>applications of Earth observation, remote sensing and climate–spatial data (including satellite‑based hydrology, crop and runoff monitoring, digital twins and early warning systems) for floods, landslides, droughts and water‑energy‑agriculture nexus management, and set out options for interoperable data platforms and AI‑enabled analytics tailored to regional capacity</a:t>
            </a:r>
            <a:r>
              <a:rPr lang="en-US" sz="900" b="0" i="0" u="none" strike="noStrike" cap="none" dirty="0">
                <a:solidFill>
                  <a:srgbClr val="000000"/>
                </a:solidFill>
                <a:latin typeface="Arial"/>
                <a:ea typeface="Arial"/>
                <a:cs typeface="Arial"/>
                <a:sym typeface="Arial"/>
              </a:rPr>
              <a:t>. </a:t>
            </a:r>
            <a:r>
              <a:rPr lang="en-US" sz="900" b="0" i="0" u="none" strike="noStrike" cap="none" dirty="0" err="1">
                <a:solidFill>
                  <a:srgbClr val="000000"/>
                </a:solidFill>
                <a:latin typeface="Arial"/>
                <a:ea typeface="Arial"/>
                <a:cs typeface="Arial"/>
                <a:sym typeface="Arial"/>
              </a:rPr>
              <a:t>UrbanEmerge</a:t>
            </a:r>
            <a:r>
              <a:rPr lang="en-US" sz="900" b="0" i="0" u="none" strike="noStrike" cap="none" dirty="0">
                <a:solidFill>
                  <a:srgbClr val="000000"/>
                </a:solidFill>
                <a:latin typeface="Arial"/>
                <a:ea typeface="Arial"/>
                <a:cs typeface="Arial"/>
                <a:sym typeface="Arial"/>
              </a:rPr>
              <a:t> translated these insights into practical recommendations on priority use cases, enabling policies, investment needs and regional cooperation mechanisms for EU institutions and Central Asian partners, helping them move from fragmented pilots to scalable digital climate‑resilience architectures.</a:t>
            </a:r>
            <a:endParaRPr sz="900" b="0" i="0" u="none" strike="noStrike" cap="none" dirty="0">
              <a:solidFill>
                <a:srgbClr val="000000"/>
              </a:solidFill>
              <a:latin typeface="Arial"/>
              <a:ea typeface="Arial"/>
              <a:cs typeface="Arial"/>
              <a:sym typeface="Arial"/>
            </a:endParaRPr>
          </a:p>
        </p:txBody>
      </p:sp>
      <p:sp>
        <p:nvSpPr>
          <p:cNvPr id="318" name="Google Shape;318;p15"/>
          <p:cNvSpPr txBox="1"/>
          <p:nvPr/>
        </p:nvSpPr>
        <p:spPr>
          <a:xfrm>
            <a:off x="3037703" y="2083832"/>
            <a:ext cx="2123400" cy="47448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000" b="1" i="0" u="none" strike="noStrike" cap="none" dirty="0">
                <a:solidFill>
                  <a:srgbClr val="2DA5AF"/>
                </a:solidFill>
                <a:latin typeface="Arial"/>
                <a:ea typeface="Arial"/>
                <a:cs typeface="Arial"/>
                <a:sym typeface="Arial"/>
              </a:rPr>
              <a:t>Making Climate Finance Work for Early-Stage Innovations in Low Income Country Settings </a:t>
            </a:r>
            <a:endParaRPr sz="1000" b="1" i="0" u="none" strike="noStrike" cap="none" dirty="0">
              <a:solidFill>
                <a:srgbClr val="2DA5AF"/>
              </a:solidFill>
              <a:latin typeface="Arial"/>
              <a:ea typeface="Arial"/>
              <a:cs typeface="Arial"/>
              <a:sym typeface="Arial"/>
            </a:endParaRPr>
          </a:p>
        </p:txBody>
      </p:sp>
      <p:sp>
        <p:nvSpPr>
          <p:cNvPr id="319" name="Google Shape;319;p15"/>
          <p:cNvSpPr txBox="1"/>
          <p:nvPr/>
        </p:nvSpPr>
        <p:spPr>
          <a:xfrm>
            <a:off x="3020775" y="2898441"/>
            <a:ext cx="2123400" cy="3220112"/>
          </a:xfrm>
          <a:prstGeom prst="rect">
            <a:avLst/>
          </a:prstGeom>
          <a:noFill/>
          <a:ln>
            <a:noFill/>
          </a:ln>
        </p:spPr>
        <p:txBody>
          <a:bodyPr spcFirstLastPara="1" wrap="square" lIns="0" tIns="12700" rIns="0" bIns="0" anchor="t" anchorCtr="0">
            <a:spAutoFit/>
          </a:bodyPr>
          <a:lstStyle/>
          <a:p>
            <a:pPr marL="0" marR="0" lvl="0" indent="0" algn="l" rtl="0">
              <a:lnSpc>
                <a:spcPct val="107916"/>
              </a:lnSpc>
              <a:spcBef>
                <a:spcPts val="0"/>
              </a:spcBef>
              <a:spcAft>
                <a:spcPts val="0"/>
              </a:spcAft>
              <a:buClr>
                <a:schemeClr val="dk1"/>
              </a:buClr>
              <a:buSzPts val="1100"/>
              <a:buFont typeface="Arial"/>
              <a:buNone/>
            </a:pPr>
            <a:r>
              <a:rPr lang="en-US" sz="900" b="0" i="0" u="none" strike="noStrike" cap="none">
                <a:solidFill>
                  <a:srgbClr val="05050B"/>
                </a:solidFill>
                <a:latin typeface="Arial"/>
                <a:ea typeface="Arial"/>
                <a:cs typeface="Arial"/>
                <a:sym typeface="Arial"/>
              </a:rPr>
              <a:t>UrbanEmerge conducted a landscape study for the Frontier Tech (FT) Hub, funded by the FCDO, which is part of FCDO’s broader ‘Ideas to Impact’ portfolio. This is to </a:t>
            </a:r>
            <a:r>
              <a:rPr lang="en-US" sz="900" b="1" i="0" u="none" strike="noStrike" cap="none">
                <a:solidFill>
                  <a:srgbClr val="05050B"/>
                </a:solidFill>
                <a:latin typeface="Arial"/>
                <a:ea typeface="Arial"/>
                <a:cs typeface="Arial"/>
                <a:sym typeface="Arial"/>
              </a:rPr>
              <a:t>provide a series of insights on how the shortlisted pilots can best position their innovations for future funding, including benefiting from public sector climate finance to help enable and de-risk private sector investment</a:t>
            </a:r>
            <a:r>
              <a:rPr lang="en-US" sz="900" b="0" i="0" u="none" strike="noStrike" cap="none">
                <a:solidFill>
                  <a:srgbClr val="05050B"/>
                </a:solidFill>
                <a:latin typeface="Arial"/>
                <a:ea typeface="Arial"/>
                <a:cs typeface="Arial"/>
                <a:sym typeface="Arial"/>
              </a:rPr>
              <a:t>. The study focused on pilots in the agriculture and forestry sectors. Such pilots include FT Hub’s early warning forest fire detection system in Pakistan, </a:t>
            </a:r>
            <a:r>
              <a:rPr lang="en-US" sz="900" b="0" i="0" u="none" strike="noStrike" cap="none">
                <a:solidFill>
                  <a:srgbClr val="05050B"/>
                </a:solidFill>
                <a:highlight>
                  <a:srgbClr val="FFFFFF"/>
                </a:highlight>
                <a:latin typeface="Arial"/>
                <a:ea typeface="Arial"/>
                <a:cs typeface="Arial"/>
                <a:sym typeface="Arial"/>
              </a:rPr>
              <a:t>electrifying water transport for better livelihoods in Senegal,</a:t>
            </a:r>
            <a:r>
              <a:rPr lang="en-US" sz="900" b="0" i="0" u="none" strike="noStrike" cap="none">
                <a:solidFill>
                  <a:srgbClr val="05050B"/>
                </a:solidFill>
                <a:latin typeface="Arial"/>
                <a:ea typeface="Arial"/>
                <a:cs typeface="Arial"/>
                <a:sym typeface="Arial"/>
              </a:rPr>
              <a:t> and safeguarding land-based climate investments in Ghana with blockchain. This resulted in a public report available </a:t>
            </a:r>
            <a:r>
              <a:rPr lang="en-US" sz="900" b="0" i="0" u="sng" strike="noStrike" cap="none">
                <a:solidFill>
                  <a:srgbClr val="2DA5AF"/>
                </a:solidFill>
                <a:latin typeface="Arial"/>
                <a:ea typeface="Arial"/>
                <a:cs typeface="Arial"/>
                <a:sym typeface="Arial"/>
                <a:hlinkClick r:id="rId3">
                  <a:extLst>
                    <a:ext uri="{A12FA001-AC4F-418D-AE19-62706E023703}">
                      <ahyp:hlinkClr xmlns:ahyp="http://schemas.microsoft.com/office/drawing/2018/hyperlinkcolor" val="tx"/>
                    </a:ext>
                  </a:extLst>
                </a:hlinkClick>
              </a:rPr>
              <a:t>here.</a:t>
            </a:r>
            <a:endParaRPr sz="900" b="0" i="0" u="none" strike="noStrike" cap="none">
              <a:solidFill>
                <a:srgbClr val="2DA5AF"/>
              </a:solidFill>
              <a:latin typeface="Arial"/>
              <a:ea typeface="Arial"/>
              <a:cs typeface="Arial"/>
              <a:sym typeface="Arial"/>
            </a:endParaRPr>
          </a:p>
          <a:p>
            <a:pPr marL="0" marR="5080" lvl="0" indent="0" algn="just" rtl="0">
              <a:lnSpc>
                <a:spcPct val="100000"/>
              </a:lnSpc>
              <a:spcBef>
                <a:spcPts val="600"/>
              </a:spcBef>
              <a:spcAft>
                <a:spcPts val="0"/>
              </a:spcAft>
              <a:buClr>
                <a:srgbClr val="000000"/>
              </a:buClr>
              <a:buSzPts val="900"/>
              <a:buFont typeface="Arial"/>
              <a:buNone/>
            </a:pPr>
            <a:endParaRPr sz="800" b="0" i="0" u="none" strike="noStrike" cap="none">
              <a:solidFill>
                <a:srgbClr val="05050B"/>
              </a:solidFill>
              <a:latin typeface="Arial"/>
              <a:ea typeface="Arial"/>
              <a:cs typeface="Arial"/>
              <a:sym typeface="Arial"/>
            </a:endParaRPr>
          </a:p>
        </p:txBody>
      </p:sp>
      <p:sp>
        <p:nvSpPr>
          <p:cNvPr id="320" name="Google Shape;320;p15"/>
          <p:cNvSpPr txBox="1"/>
          <p:nvPr/>
        </p:nvSpPr>
        <p:spPr>
          <a:xfrm>
            <a:off x="7949883" y="2898441"/>
            <a:ext cx="2253000" cy="3198311"/>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The team supported the GSMA Assistive Tech and wider digital inclusion agenda through research on how mobile and smartphone‑based assistive technologies can close the “mobile disability gap” in low‑ and middle‑income countries. Building on GSMA analyses of handset accessibility features, assistive apps, mobile internet usage and innovation funding, we </a:t>
            </a:r>
            <a:r>
              <a:rPr lang="en-US" sz="900" b="1" i="0" u="none" strike="noStrike" cap="none" dirty="0">
                <a:solidFill>
                  <a:srgbClr val="000000"/>
                </a:solidFill>
                <a:latin typeface="Arial"/>
                <a:ea typeface="Arial"/>
                <a:cs typeface="Arial"/>
                <a:sym typeface="Arial"/>
              </a:rPr>
              <a:t>examined the technical and policy ecosystem for inclusive solutions (ranging from screen readers and captioning to accessible UX, AI‑enabled services and mobile‑based AT platforms), and the roles of operators, start‑ups and social enterprises</a:t>
            </a:r>
            <a:r>
              <a:rPr lang="en-US" sz="900" b="0" i="0" u="none" strike="noStrike" cap="none" dirty="0">
                <a:solidFill>
                  <a:srgbClr val="000000"/>
                </a:solidFill>
                <a:latin typeface="Arial"/>
                <a:ea typeface="Arial"/>
                <a:cs typeface="Arial"/>
                <a:sym typeface="Arial"/>
              </a:rPr>
              <a:t>. The evidence and case studies were key in providing guidance on device and service accessibility, data‑driven targeting of users with disabilities and safe‑by‑design digital inclusion, informing GSMA’s advocacy, guidelines and innovation fund support for scalable, inclusive assistive tech.</a:t>
            </a:r>
            <a:endParaRPr sz="900" b="0" i="0" u="none" strike="noStrike" cap="none" dirty="0">
              <a:solidFill>
                <a:srgbClr val="231F1F"/>
              </a:solidFill>
              <a:latin typeface="Arial"/>
              <a:ea typeface="Arial"/>
              <a:cs typeface="Arial"/>
              <a:sym typeface="Arial"/>
            </a:endParaRPr>
          </a:p>
        </p:txBody>
      </p:sp>
      <p:sp>
        <p:nvSpPr>
          <p:cNvPr id="321" name="Google Shape;321;p15"/>
          <p:cNvSpPr txBox="1"/>
          <p:nvPr/>
        </p:nvSpPr>
        <p:spPr>
          <a:xfrm>
            <a:off x="5424416" y="2083832"/>
            <a:ext cx="2237100" cy="4039567"/>
          </a:xfrm>
          <a:prstGeom prst="rect">
            <a:avLst/>
          </a:prstGeom>
          <a:noFill/>
          <a:ln>
            <a:noFill/>
          </a:ln>
        </p:spPr>
        <p:txBody>
          <a:bodyPr spcFirstLastPara="1" wrap="square" lIns="0" tIns="12700" rIns="0" bIns="0" anchor="t" anchorCtr="0">
            <a:spAutoFit/>
          </a:bodyPr>
          <a:lstStyle/>
          <a:p>
            <a:pPr marL="12700" marR="311785"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2DA5AF"/>
                </a:solidFill>
                <a:latin typeface="Arial"/>
                <a:ea typeface="Arial"/>
                <a:cs typeface="Arial"/>
                <a:sym typeface="Arial"/>
              </a:rPr>
              <a:t>Mobile and Digital Solutions for Early Warning Systems in the Philippines </a:t>
            </a:r>
            <a:endParaRPr sz="1000" b="1" i="0" u="none" strike="noStrike" cap="none" dirty="0">
              <a:solidFill>
                <a:srgbClr val="2DA5AF"/>
              </a:solidFill>
              <a:latin typeface="Arial"/>
              <a:ea typeface="Arial"/>
              <a:cs typeface="Arial"/>
              <a:sym typeface="Arial"/>
            </a:endParaRPr>
          </a:p>
          <a:p>
            <a:pPr marL="12700" marR="311785" lvl="0" indent="0" algn="l" rtl="0">
              <a:lnSpc>
                <a:spcPct val="100000"/>
              </a:lnSpc>
              <a:spcBef>
                <a:spcPts val="0"/>
              </a:spcBef>
              <a:spcAft>
                <a:spcPts val="0"/>
              </a:spcAft>
              <a:buClr>
                <a:srgbClr val="000000"/>
              </a:buClr>
              <a:buSzPts val="1000"/>
              <a:buFont typeface="Arial"/>
              <a:buNone/>
            </a:pPr>
            <a:endParaRPr sz="1000" b="1" dirty="0">
              <a:solidFill>
                <a:srgbClr val="2DA5AF"/>
              </a:solidFill>
            </a:endParaRPr>
          </a:p>
          <a:p>
            <a:pPr marL="12700" marR="0" lvl="0" indent="0" algn="l" rtl="0">
              <a:lnSpc>
                <a:spcPct val="100000"/>
              </a:lnSpc>
              <a:spcBef>
                <a:spcPts val="195"/>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12700" marR="5080" lvl="0" indent="0" algn="l" rtl="0">
              <a:lnSpc>
                <a:spcPct val="100000"/>
              </a:lnSpc>
              <a:spcBef>
                <a:spcPts val="290"/>
              </a:spcBef>
              <a:spcAft>
                <a:spcPts val="0"/>
              </a:spcAft>
              <a:buClr>
                <a:srgbClr val="000000"/>
              </a:buClr>
              <a:buSzPts val="900"/>
              <a:buFont typeface="Arial"/>
              <a:buNone/>
            </a:pPr>
            <a:r>
              <a:rPr lang="en-US" sz="900" b="0" i="0" u="none" strike="noStrike" cap="none" dirty="0">
                <a:solidFill>
                  <a:srgbClr val="231F1F"/>
                </a:solidFill>
                <a:latin typeface="Arial"/>
                <a:ea typeface="Arial"/>
                <a:cs typeface="Arial"/>
                <a:sym typeface="Arial"/>
              </a:rPr>
              <a:t>The Philippines is among the countries at greatest risk from climate-related hazards and as these are increasing in intensity and frequency, enhancing early warning systems has never been more crucial. Within this context we conducted research for GSMA on The Role of Digital  Technologies  in  Strengthening Early Warning Systems (EWS) for Disaster Preparedness in the Philippines</a:t>
            </a:r>
            <a:r>
              <a:rPr lang="en-US" sz="900" b="1" i="0" u="none" strike="noStrike" cap="none" dirty="0">
                <a:solidFill>
                  <a:srgbClr val="231F1F"/>
                </a:solidFill>
                <a:latin typeface="Arial"/>
                <a:ea typeface="Arial"/>
                <a:cs typeface="Arial"/>
                <a:sym typeface="Arial"/>
              </a:rPr>
              <a:t>. Our team of experts in disaster resilience and digital solutions for sustainability conducted interviews with relevant stakeholders in the Philippines to understand current EWS systems and gaps and opportunities for enhancement by digital and mobile-enabled solutions</a:t>
            </a:r>
            <a:r>
              <a:rPr lang="en-US" sz="900" b="0" i="0" u="none" strike="noStrike" cap="none" dirty="0">
                <a:solidFill>
                  <a:srgbClr val="231F1F"/>
                </a:solidFill>
                <a:latin typeface="Arial"/>
                <a:ea typeface="Arial"/>
                <a:cs typeface="Arial"/>
                <a:sym typeface="Arial"/>
              </a:rPr>
              <a:t>. We also explored and applied learning from other examples of digital and mobile solutions for inclusive and effective EWS across Southeast Asia. Report available </a:t>
            </a:r>
            <a:r>
              <a:rPr lang="en-US" sz="900" b="0" i="0" u="sng" strike="noStrike" cap="none" dirty="0">
                <a:solidFill>
                  <a:srgbClr val="2DA5AA"/>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r>
              <a:rPr lang="en-US" sz="900" b="0" i="0" u="none" strike="noStrike" cap="none" dirty="0">
                <a:solidFill>
                  <a:srgbClr val="2DA5AA"/>
                </a:solidFill>
                <a:latin typeface="Arial"/>
                <a:ea typeface="Arial"/>
                <a:cs typeface="Arial"/>
                <a:sym typeface="Arial"/>
              </a:rPr>
              <a:t>.</a:t>
            </a:r>
            <a:endParaRPr dirty="0"/>
          </a:p>
          <a:p>
            <a:pPr marL="12700" marR="5080" lvl="0" indent="0" algn="l" rtl="0">
              <a:lnSpc>
                <a:spcPct val="100000"/>
              </a:lnSpc>
              <a:spcBef>
                <a:spcPts val="290"/>
              </a:spcBef>
              <a:spcAft>
                <a:spcPts val="0"/>
              </a:spcAft>
              <a:buClr>
                <a:srgbClr val="000000"/>
              </a:buClr>
              <a:buSzPts val="900"/>
              <a:buFont typeface="Arial"/>
              <a:buNone/>
            </a:pPr>
            <a:endParaRPr sz="900" b="0" i="0" u="none" strike="noStrike" cap="none" dirty="0">
              <a:solidFill>
                <a:srgbClr val="2DA5AA"/>
              </a:solidFill>
              <a:latin typeface="Arial"/>
              <a:ea typeface="Arial"/>
              <a:cs typeface="Arial"/>
              <a:sym typeface="Arial"/>
            </a:endParaRPr>
          </a:p>
        </p:txBody>
      </p:sp>
      <p:sp>
        <p:nvSpPr>
          <p:cNvPr id="322" name="Google Shape;322;p15"/>
          <p:cNvSpPr txBox="1"/>
          <p:nvPr/>
        </p:nvSpPr>
        <p:spPr>
          <a:xfrm>
            <a:off x="7924829" y="2083832"/>
            <a:ext cx="2079000" cy="474489"/>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2DA5AA"/>
                </a:solidFill>
                <a:latin typeface="Arial"/>
                <a:ea typeface="Arial"/>
                <a:cs typeface="Arial"/>
                <a:sym typeface="Arial"/>
              </a:rPr>
              <a:t>Digital inclusion and assistive technologies – GSMA Assistive Tech</a:t>
            </a:r>
            <a:r>
              <a:rPr lang="en-US" sz="800" b="1" i="1" u="none" strike="noStrike" cap="none" dirty="0">
                <a:solidFill>
                  <a:srgbClr val="2DA5AF"/>
                </a:solidFill>
                <a:latin typeface="Arial"/>
                <a:ea typeface="Arial"/>
                <a:cs typeface="Arial"/>
                <a:sym typeface="Arial"/>
              </a:rPr>
              <a:t> </a:t>
            </a:r>
            <a:endParaRPr sz="800" b="1" i="0" u="none" strike="noStrike" cap="none" dirty="0">
              <a:solidFill>
                <a:srgbClr val="000000"/>
              </a:solidFill>
              <a:latin typeface="Arial"/>
              <a:ea typeface="Arial"/>
              <a:cs typeface="Arial"/>
              <a:sym typeface="Arial"/>
            </a:endParaRPr>
          </a:p>
        </p:txBody>
      </p:sp>
      <p:pic>
        <p:nvPicPr>
          <p:cNvPr id="323" name="Google Shape;323;p15"/>
          <p:cNvPicPr preferRelativeResize="0"/>
          <p:nvPr/>
        </p:nvPicPr>
        <p:blipFill rotWithShape="1">
          <a:blip r:embed="rId5">
            <a:alphaModFix/>
          </a:blip>
          <a:srcRect/>
          <a:stretch/>
        </p:blipFill>
        <p:spPr>
          <a:xfrm>
            <a:off x="5452328" y="1315163"/>
            <a:ext cx="636506" cy="636506"/>
          </a:xfrm>
          <a:prstGeom prst="rect">
            <a:avLst/>
          </a:prstGeom>
          <a:noFill/>
          <a:ln>
            <a:noFill/>
          </a:ln>
        </p:spPr>
      </p:pic>
      <p:pic>
        <p:nvPicPr>
          <p:cNvPr id="324" name="Google Shape;324;p15"/>
          <p:cNvPicPr preferRelativeResize="0"/>
          <p:nvPr/>
        </p:nvPicPr>
        <p:blipFill rotWithShape="1">
          <a:blip r:embed="rId5">
            <a:alphaModFix/>
          </a:blip>
          <a:srcRect/>
          <a:stretch/>
        </p:blipFill>
        <p:spPr>
          <a:xfrm>
            <a:off x="7924833" y="1315163"/>
            <a:ext cx="636506" cy="636506"/>
          </a:xfrm>
          <a:prstGeom prst="rect">
            <a:avLst/>
          </a:prstGeom>
          <a:noFill/>
          <a:ln>
            <a:noFill/>
          </a:ln>
        </p:spPr>
      </p:pic>
      <p:grpSp>
        <p:nvGrpSpPr>
          <p:cNvPr id="325" name="Google Shape;325;p15"/>
          <p:cNvGrpSpPr/>
          <p:nvPr/>
        </p:nvGrpSpPr>
        <p:grpSpPr>
          <a:xfrm>
            <a:off x="0" y="0"/>
            <a:ext cx="10692003" cy="810361"/>
            <a:chOff x="0" y="0"/>
            <a:chExt cx="10692003" cy="810361"/>
          </a:xfrm>
        </p:grpSpPr>
        <p:pic>
          <p:nvPicPr>
            <p:cNvPr id="326" name="Google Shape;326;p15"/>
            <p:cNvPicPr preferRelativeResize="0"/>
            <p:nvPr/>
          </p:nvPicPr>
          <p:blipFill rotWithShape="1">
            <a:blip r:embed="rId6">
              <a:alphaModFix/>
            </a:blip>
            <a:srcRect/>
            <a:stretch/>
          </p:blipFill>
          <p:spPr>
            <a:xfrm>
              <a:off x="0" y="0"/>
              <a:ext cx="10692003" cy="810361"/>
            </a:xfrm>
            <a:prstGeom prst="rect">
              <a:avLst/>
            </a:prstGeom>
            <a:noFill/>
            <a:ln>
              <a:noFill/>
            </a:ln>
          </p:spPr>
        </p:pic>
        <p:pic>
          <p:nvPicPr>
            <p:cNvPr id="327" name="Google Shape;327;p15"/>
            <p:cNvPicPr preferRelativeResize="0"/>
            <p:nvPr/>
          </p:nvPicPr>
          <p:blipFill rotWithShape="1">
            <a:blip r:embed="rId7">
              <a:alphaModFix/>
            </a:blip>
            <a:srcRect/>
            <a:stretch/>
          </p:blipFill>
          <p:spPr>
            <a:xfrm>
              <a:off x="0" y="0"/>
              <a:ext cx="10692003" cy="810361"/>
            </a:xfrm>
            <a:prstGeom prst="rect">
              <a:avLst/>
            </a:prstGeom>
            <a:noFill/>
            <a:ln>
              <a:noFill/>
            </a:ln>
          </p:spPr>
        </p:pic>
      </p:grpSp>
      <p:sp>
        <p:nvSpPr>
          <p:cNvPr id="328" name="Google Shape;328;p15"/>
          <p:cNvSpPr txBox="1">
            <a:spLocks noGrp="1"/>
          </p:cNvSpPr>
          <p:nvPr>
            <p:ph type="title"/>
          </p:nvPr>
        </p:nvSpPr>
        <p:spPr>
          <a:xfrm>
            <a:off x="527300" y="923250"/>
            <a:ext cx="4711800" cy="3207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2000" b="1">
                <a:solidFill>
                  <a:srgbClr val="2DA5AF"/>
                </a:solidFill>
              </a:rPr>
              <a:t>Digital Innovation for Sustainability </a:t>
            </a:r>
            <a:endParaRPr sz="2000">
              <a:solidFill>
                <a:srgbClr val="2DA5AF"/>
              </a:solidFill>
              <a:latin typeface="Arial"/>
              <a:ea typeface="Arial"/>
              <a:cs typeface="Arial"/>
              <a:sym typeface="Arial"/>
            </a:endParaRPr>
          </a:p>
        </p:txBody>
      </p:sp>
      <p:pic>
        <p:nvPicPr>
          <p:cNvPr id="329" name="Google Shape;329;p15"/>
          <p:cNvPicPr preferRelativeResize="0"/>
          <p:nvPr/>
        </p:nvPicPr>
        <p:blipFill rotWithShape="1">
          <a:blip r:embed="rId8">
            <a:alphaModFix/>
          </a:blip>
          <a:srcRect/>
          <a:stretch/>
        </p:blipFill>
        <p:spPr>
          <a:xfrm>
            <a:off x="3020775" y="1396125"/>
            <a:ext cx="1180096" cy="474600"/>
          </a:xfrm>
          <a:prstGeom prst="rect">
            <a:avLst/>
          </a:prstGeom>
          <a:noFill/>
          <a:ln>
            <a:noFill/>
          </a:ln>
        </p:spPr>
      </p:pic>
      <p:pic>
        <p:nvPicPr>
          <p:cNvPr id="330" name="Google Shape;330;p15"/>
          <p:cNvPicPr preferRelativeResize="0"/>
          <p:nvPr/>
        </p:nvPicPr>
        <p:blipFill rotWithShape="1">
          <a:blip r:embed="rId9">
            <a:alphaModFix/>
          </a:blip>
          <a:srcRect/>
          <a:stretch/>
        </p:blipFill>
        <p:spPr>
          <a:xfrm>
            <a:off x="413000" y="1299689"/>
            <a:ext cx="1538451" cy="669971"/>
          </a:xfrm>
          <a:prstGeom prst="rect">
            <a:avLst/>
          </a:prstGeom>
          <a:noFill/>
          <a:ln>
            <a:noFill/>
          </a:ln>
        </p:spPr>
      </p:pic>
      <p:sp>
        <p:nvSpPr>
          <p:cNvPr id="2" name="Google Shape;245;g2c448c3a963_3_27">
            <a:extLst>
              <a:ext uri="{FF2B5EF4-FFF2-40B4-BE49-F238E27FC236}">
                <a16:creationId xmlns:a16="http://schemas.microsoft.com/office/drawing/2014/main" id="{81739EFB-0831-9482-734E-9809C78D2B4C}"/>
              </a:ext>
            </a:extLst>
          </p:cNvPr>
          <p:cNvSpPr txBox="1"/>
          <p:nvPr/>
        </p:nvSpPr>
        <p:spPr>
          <a:xfrm>
            <a:off x="527300" y="2685190"/>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2023</a:t>
            </a:r>
            <a:endParaRPr sz="900" b="1" i="0" u="none" strike="noStrike" cap="none" dirty="0">
              <a:solidFill>
                <a:srgbClr val="000000"/>
              </a:solidFill>
              <a:latin typeface="Arial"/>
              <a:ea typeface="Arial"/>
              <a:cs typeface="Arial"/>
              <a:sym typeface="Arial"/>
            </a:endParaRPr>
          </a:p>
        </p:txBody>
      </p:sp>
      <p:sp>
        <p:nvSpPr>
          <p:cNvPr id="3" name="Google Shape;245;g2c448c3a963_3_27">
            <a:extLst>
              <a:ext uri="{FF2B5EF4-FFF2-40B4-BE49-F238E27FC236}">
                <a16:creationId xmlns:a16="http://schemas.microsoft.com/office/drawing/2014/main" id="{59D21274-DA6A-31F6-33FA-BF7FE83C6959}"/>
              </a:ext>
            </a:extLst>
          </p:cNvPr>
          <p:cNvSpPr txBox="1"/>
          <p:nvPr/>
        </p:nvSpPr>
        <p:spPr>
          <a:xfrm>
            <a:off x="3020775" y="2695678"/>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2023</a:t>
            </a:r>
            <a:endParaRPr sz="900" b="1" i="0" u="none" strike="noStrike" cap="none" dirty="0">
              <a:solidFill>
                <a:srgbClr val="000000"/>
              </a:solidFill>
              <a:latin typeface="Arial"/>
              <a:ea typeface="Arial"/>
              <a:cs typeface="Arial"/>
              <a:sym typeface="Arial"/>
            </a:endParaRPr>
          </a:p>
        </p:txBody>
      </p:sp>
      <p:sp>
        <p:nvSpPr>
          <p:cNvPr id="4" name="Google Shape;245;g2c448c3a963_3_27">
            <a:extLst>
              <a:ext uri="{FF2B5EF4-FFF2-40B4-BE49-F238E27FC236}">
                <a16:creationId xmlns:a16="http://schemas.microsoft.com/office/drawing/2014/main" id="{2E7D26D9-11C0-CBF7-8A05-D8A875DD3AAD}"/>
              </a:ext>
            </a:extLst>
          </p:cNvPr>
          <p:cNvSpPr txBox="1"/>
          <p:nvPr/>
        </p:nvSpPr>
        <p:spPr>
          <a:xfrm>
            <a:off x="5424416" y="2695678"/>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2021 - 2022</a:t>
            </a:r>
            <a:endParaRPr sz="900" b="1" i="0" u="none" strike="noStrike" cap="none" dirty="0">
              <a:solidFill>
                <a:srgbClr val="000000"/>
              </a:solidFill>
              <a:latin typeface="Arial"/>
              <a:ea typeface="Arial"/>
              <a:cs typeface="Arial"/>
              <a:sym typeface="Arial"/>
            </a:endParaRPr>
          </a:p>
        </p:txBody>
      </p:sp>
      <p:sp>
        <p:nvSpPr>
          <p:cNvPr id="5" name="Google Shape;245;g2c448c3a963_3_27">
            <a:extLst>
              <a:ext uri="{FF2B5EF4-FFF2-40B4-BE49-F238E27FC236}">
                <a16:creationId xmlns:a16="http://schemas.microsoft.com/office/drawing/2014/main" id="{2AD27D77-1510-2D76-89D5-9271EB9417DC}"/>
              </a:ext>
            </a:extLst>
          </p:cNvPr>
          <p:cNvSpPr txBox="1"/>
          <p:nvPr/>
        </p:nvSpPr>
        <p:spPr>
          <a:xfrm>
            <a:off x="7949883" y="2685190"/>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2021</a:t>
            </a:r>
            <a:endParaRPr sz="900" b="1"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d6ec9f44ad_2_12"/>
          <p:cNvSpPr txBox="1">
            <a:spLocks noGrp="1"/>
          </p:cNvSpPr>
          <p:nvPr>
            <p:ph type="title"/>
          </p:nvPr>
        </p:nvSpPr>
        <p:spPr>
          <a:xfrm>
            <a:off x="513270" y="304952"/>
            <a:ext cx="7658100" cy="56938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dirty="0"/>
              <a:t>Circular Kitchens</a:t>
            </a:r>
            <a:endParaRPr dirty="0"/>
          </a:p>
        </p:txBody>
      </p:sp>
      <p:sp>
        <p:nvSpPr>
          <p:cNvPr id="262" name="Google Shape;262;g3d6ec9f44ad_2_12"/>
          <p:cNvSpPr txBox="1">
            <a:spLocks noGrp="1"/>
          </p:cNvSpPr>
          <p:nvPr>
            <p:ph type="body" idx="1"/>
          </p:nvPr>
        </p:nvSpPr>
        <p:spPr>
          <a:xfrm>
            <a:off x="284149" y="1908310"/>
            <a:ext cx="4446300" cy="4062651"/>
          </a:xfrm>
          <a:prstGeom prst="rect">
            <a:avLst/>
          </a:prstGeom>
          <a:noFill/>
          <a:ln>
            <a:noFill/>
          </a:ln>
        </p:spPr>
        <p:txBody>
          <a:bodyPr spcFirstLastPara="1" wrap="square" lIns="0" tIns="0" rIns="0" bIns="0" anchor="t" anchorCtr="0">
            <a:spAutoFit/>
          </a:bodyPr>
          <a:lstStyle/>
          <a:p>
            <a:pPr marL="228600" lvl="0" indent="0" algn="l" rtl="0">
              <a:lnSpc>
                <a:spcPct val="100000"/>
              </a:lnSpc>
              <a:spcBef>
                <a:spcPts val="0"/>
              </a:spcBef>
              <a:spcAft>
                <a:spcPts val="0"/>
              </a:spcAft>
              <a:buSzPts val="1400"/>
              <a:buNone/>
            </a:pPr>
            <a:r>
              <a:rPr lang="en-US" sz="1200" dirty="0">
                <a:solidFill>
                  <a:schemeClr val="dk1"/>
                </a:solidFill>
              </a:rPr>
              <a:t>Our first innovation project is a social enterprise called </a:t>
            </a:r>
            <a:r>
              <a:rPr lang="en-US" sz="1200" b="1" u="sng" dirty="0">
                <a:solidFill>
                  <a:srgbClr val="2DA5AF"/>
                </a:solidFill>
                <a:hlinkClick r:id="rId3">
                  <a:extLst>
                    <a:ext uri="{A12FA001-AC4F-418D-AE19-62706E023703}">
                      <ahyp:hlinkClr xmlns:ahyp="http://schemas.microsoft.com/office/drawing/2018/hyperlinkcolor" val="tx"/>
                    </a:ext>
                  </a:extLst>
                </a:hlinkClick>
              </a:rPr>
              <a:t>Circular Kitchens (CIC)</a:t>
            </a:r>
            <a:r>
              <a:rPr lang="en-US" sz="1200" dirty="0">
                <a:solidFill>
                  <a:schemeClr val="dk1"/>
                </a:solidFill>
              </a:rPr>
              <a:t>, which we seeks to transform food system based on four key principles: </a:t>
            </a:r>
            <a:r>
              <a:rPr lang="en-US" sz="1200" b="1" dirty="0">
                <a:solidFill>
                  <a:schemeClr val="dk1"/>
                </a:solidFill>
              </a:rPr>
              <a:t>1) plastic free, 2) ecological, 3) local and 4) zero waste.</a:t>
            </a:r>
            <a:endParaRPr sz="1200" b="1" dirty="0">
              <a:solidFill>
                <a:schemeClr val="dk1"/>
              </a:solidFill>
            </a:endParaRPr>
          </a:p>
          <a:p>
            <a:pPr marL="228600" lvl="0" indent="0" algn="l" rtl="0">
              <a:lnSpc>
                <a:spcPct val="100000"/>
              </a:lnSpc>
              <a:spcBef>
                <a:spcPts val="0"/>
              </a:spcBef>
              <a:spcAft>
                <a:spcPts val="0"/>
              </a:spcAft>
              <a:buSzPts val="1400"/>
              <a:buNone/>
            </a:pPr>
            <a:endParaRPr sz="1200" b="1" dirty="0">
              <a:solidFill>
                <a:srgbClr val="000000"/>
              </a:solidFill>
            </a:endParaRPr>
          </a:p>
          <a:p>
            <a:pPr marL="228600" lvl="0" indent="0" algn="l" rtl="0">
              <a:lnSpc>
                <a:spcPct val="100000"/>
              </a:lnSpc>
              <a:spcBef>
                <a:spcPts val="0"/>
              </a:spcBef>
              <a:spcAft>
                <a:spcPts val="0"/>
              </a:spcAft>
              <a:buSzPts val="1400"/>
              <a:buNone/>
            </a:pPr>
            <a:r>
              <a:rPr lang="en-US" sz="1200" b="1" dirty="0">
                <a:solidFill>
                  <a:srgbClr val="000000"/>
                </a:solidFill>
              </a:rPr>
              <a:t>Launched in 2024 in Whitstable,</a:t>
            </a:r>
            <a:r>
              <a:rPr lang="en-US" sz="1200" dirty="0">
                <a:solidFill>
                  <a:srgbClr val="000000"/>
                </a:solidFill>
              </a:rPr>
              <a:t> Circular Kitchens has worked with 10 Founding Members to co‑create a framework and certification system based on 12 Pledges and a progressive 1–3 Star rating.</a:t>
            </a:r>
            <a:endParaRPr sz="1200" dirty="0">
              <a:solidFill>
                <a:srgbClr val="000000"/>
              </a:solidFill>
            </a:endParaRPr>
          </a:p>
          <a:p>
            <a:pPr marL="0" lvl="0" indent="0" algn="l" rtl="0">
              <a:lnSpc>
                <a:spcPct val="100000"/>
              </a:lnSpc>
              <a:spcBef>
                <a:spcPts val="0"/>
              </a:spcBef>
              <a:spcAft>
                <a:spcPts val="0"/>
              </a:spcAft>
              <a:buSzPts val="1400"/>
              <a:buNone/>
            </a:pPr>
            <a:endParaRPr sz="1200" dirty="0">
              <a:solidFill>
                <a:srgbClr val="000000"/>
              </a:solidFill>
            </a:endParaRPr>
          </a:p>
          <a:p>
            <a:pPr marL="228600" lvl="0" indent="0" algn="l" rtl="0">
              <a:lnSpc>
                <a:spcPct val="100000"/>
              </a:lnSpc>
              <a:spcBef>
                <a:spcPts val="0"/>
              </a:spcBef>
              <a:spcAft>
                <a:spcPts val="0"/>
              </a:spcAft>
              <a:buSzPts val="1400"/>
              <a:buNone/>
            </a:pPr>
            <a:r>
              <a:rPr lang="en-US" sz="1200" b="1" dirty="0">
                <a:solidFill>
                  <a:srgbClr val="000000"/>
                </a:solidFill>
              </a:rPr>
              <a:t>Led by </a:t>
            </a:r>
            <a:r>
              <a:rPr lang="en-US" sz="1200" b="1" dirty="0" err="1">
                <a:solidFill>
                  <a:srgbClr val="000000"/>
                </a:solidFill>
              </a:rPr>
              <a:t>UrbanEmerge</a:t>
            </a:r>
            <a:r>
              <a:rPr lang="en-US" sz="1200" b="1" dirty="0">
                <a:solidFill>
                  <a:srgbClr val="000000"/>
                </a:solidFill>
              </a:rPr>
              <a:t> co-founder and Managing Partner</a:t>
            </a:r>
            <a:r>
              <a:rPr lang="en-US" sz="1200" dirty="0">
                <a:solidFill>
                  <a:srgbClr val="000000"/>
                </a:solidFill>
              </a:rPr>
              <a:t>, Dr. Naji Makarem, the team has developed a step‑by‑step journey based on tailored support and regular consultations so that progress is credible, measurable and workable in real kitchens.</a:t>
            </a:r>
            <a:endParaRPr sz="1200" dirty="0">
              <a:solidFill>
                <a:srgbClr val="000000"/>
              </a:solidFill>
            </a:endParaRPr>
          </a:p>
          <a:p>
            <a:pPr marL="228600" lvl="0" indent="0" algn="l" rtl="0">
              <a:lnSpc>
                <a:spcPct val="100000"/>
              </a:lnSpc>
              <a:spcBef>
                <a:spcPts val="0"/>
              </a:spcBef>
              <a:spcAft>
                <a:spcPts val="0"/>
              </a:spcAft>
              <a:buSzPts val="1400"/>
              <a:buNone/>
            </a:pPr>
            <a:endParaRPr sz="1200" dirty="0">
              <a:solidFill>
                <a:srgbClr val="000000"/>
              </a:solidFill>
            </a:endParaRPr>
          </a:p>
          <a:p>
            <a:pPr marL="228600" lvl="0" indent="0" algn="l" rtl="0">
              <a:lnSpc>
                <a:spcPct val="100000"/>
              </a:lnSpc>
              <a:spcBef>
                <a:spcPts val="0"/>
              </a:spcBef>
              <a:spcAft>
                <a:spcPts val="0"/>
              </a:spcAft>
              <a:buSzPts val="1400"/>
              <a:buNone/>
            </a:pPr>
            <a:r>
              <a:rPr lang="en-US" sz="1200" b="1" dirty="0">
                <a:solidFill>
                  <a:srgbClr val="000000"/>
                </a:solidFill>
              </a:rPr>
              <a:t>We work with restaurants, cafés, pubs, bakeries, caterers and other food businesses</a:t>
            </a:r>
            <a:r>
              <a:rPr lang="en-US" sz="1200" dirty="0">
                <a:solidFill>
                  <a:srgbClr val="000000"/>
                </a:solidFill>
              </a:rPr>
              <a:t> to drive meaningful change and build a growing network of circular kitchens that strengthen local food systems, reduce food and material waste, support regenerative producers and demonstrate that hospitality can lead the transition to a more sustainable food future.</a:t>
            </a:r>
            <a:endParaRPr sz="1200" dirty="0">
              <a:solidFill>
                <a:srgbClr val="000000"/>
              </a:solidFill>
            </a:endParaRPr>
          </a:p>
        </p:txBody>
      </p:sp>
      <p:grpSp>
        <p:nvGrpSpPr>
          <p:cNvPr id="263" name="Google Shape;263;g3d6ec9f44ad_2_12"/>
          <p:cNvGrpSpPr/>
          <p:nvPr/>
        </p:nvGrpSpPr>
        <p:grpSpPr>
          <a:xfrm>
            <a:off x="4730449" y="2716567"/>
            <a:ext cx="5361209" cy="3463689"/>
            <a:chOff x="3949275" y="2543131"/>
            <a:chExt cx="6157377" cy="3863712"/>
          </a:xfrm>
        </p:grpSpPr>
        <p:pic>
          <p:nvPicPr>
            <p:cNvPr id="264" name="Google Shape;264;g3d6ec9f44ad_2_12"/>
            <p:cNvPicPr preferRelativeResize="0"/>
            <p:nvPr/>
          </p:nvPicPr>
          <p:blipFill>
            <a:blip r:embed="rId4">
              <a:alphaModFix/>
            </a:blip>
            <a:stretch>
              <a:fillRect/>
            </a:stretch>
          </p:blipFill>
          <p:spPr>
            <a:xfrm>
              <a:off x="3949275" y="2543131"/>
              <a:ext cx="5095951" cy="3513420"/>
            </a:xfrm>
            <a:prstGeom prst="rect">
              <a:avLst/>
            </a:prstGeom>
            <a:noFill/>
            <a:ln>
              <a:noFill/>
            </a:ln>
          </p:spPr>
        </p:pic>
        <p:pic>
          <p:nvPicPr>
            <p:cNvPr id="265" name="Google Shape;265;g3d6ec9f44ad_2_12" title="Your Name 3 Stars JPEG.png"/>
            <p:cNvPicPr preferRelativeResize="0"/>
            <p:nvPr/>
          </p:nvPicPr>
          <p:blipFill>
            <a:blip r:embed="rId5">
              <a:alphaModFix/>
            </a:blip>
            <a:stretch>
              <a:fillRect/>
            </a:stretch>
          </p:blipFill>
          <p:spPr>
            <a:xfrm rot="826109">
              <a:off x="7933971" y="3557951"/>
              <a:ext cx="1882825" cy="2663098"/>
            </a:xfrm>
            <a:prstGeom prst="rect">
              <a:avLst/>
            </a:prstGeom>
            <a:noFill/>
            <a:ln>
              <a:noFill/>
            </a:ln>
          </p:spPr>
        </p:pic>
      </p:grpSp>
      <p:sp>
        <p:nvSpPr>
          <p:cNvPr id="266" name="Google Shape;266;g3d6ec9f44ad_2_12"/>
          <p:cNvSpPr txBox="1">
            <a:spLocks noGrp="1"/>
          </p:cNvSpPr>
          <p:nvPr>
            <p:ph type="body" idx="1"/>
          </p:nvPr>
        </p:nvSpPr>
        <p:spPr>
          <a:xfrm>
            <a:off x="5059983" y="977167"/>
            <a:ext cx="3424200" cy="1739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1200" b="1" dirty="0"/>
              <a:t>Tools: </a:t>
            </a:r>
            <a:r>
              <a:rPr lang="en-US" sz="1200" dirty="0" err="1"/>
              <a:t>UrbanEmerge</a:t>
            </a:r>
            <a:r>
              <a:rPr lang="en-US" sz="1200" dirty="0"/>
              <a:t> has developed tools that target vital points for a circular transition in hospitality:</a:t>
            </a:r>
            <a:endParaRPr sz="1200" dirty="0"/>
          </a:p>
          <a:p>
            <a:pPr marL="0" lvl="0" indent="0" algn="l" rtl="0">
              <a:lnSpc>
                <a:spcPct val="100000"/>
              </a:lnSpc>
              <a:spcBef>
                <a:spcPts val="0"/>
              </a:spcBef>
              <a:spcAft>
                <a:spcPts val="0"/>
              </a:spcAft>
              <a:buSzPts val="1400"/>
              <a:buNone/>
            </a:pPr>
            <a:endParaRPr sz="1200" dirty="0"/>
          </a:p>
          <a:p>
            <a:pPr marL="457200" lvl="0" indent="-304800" algn="l" rtl="0">
              <a:lnSpc>
                <a:spcPct val="100000"/>
              </a:lnSpc>
              <a:spcBef>
                <a:spcPts val="0"/>
              </a:spcBef>
              <a:spcAft>
                <a:spcPts val="0"/>
              </a:spcAft>
              <a:buSzPts val="1200"/>
              <a:buChar char="●"/>
            </a:pPr>
            <a:r>
              <a:rPr lang="en-US" sz="1200" dirty="0"/>
              <a:t>Sustainable Products database (Scored and ranked)</a:t>
            </a:r>
            <a:endParaRPr sz="1200" dirty="0"/>
          </a:p>
          <a:p>
            <a:pPr marL="457200" lvl="0" indent="-304800" algn="l" rtl="0">
              <a:lnSpc>
                <a:spcPct val="100000"/>
              </a:lnSpc>
              <a:spcBef>
                <a:spcPts val="300"/>
              </a:spcBef>
              <a:spcAft>
                <a:spcPts val="0"/>
              </a:spcAft>
              <a:buSzPts val="1200"/>
              <a:buChar char="●"/>
            </a:pPr>
            <a:r>
              <a:rPr lang="en-US" sz="1200" dirty="0"/>
              <a:t>Local Food &amp; Beverage Suppliers database</a:t>
            </a:r>
            <a:endParaRPr sz="1200" dirty="0"/>
          </a:p>
          <a:p>
            <a:pPr marL="457200" lvl="0" indent="-304800" algn="l" rtl="0">
              <a:lnSpc>
                <a:spcPct val="100000"/>
              </a:lnSpc>
              <a:spcBef>
                <a:spcPts val="300"/>
              </a:spcBef>
              <a:spcAft>
                <a:spcPts val="300"/>
              </a:spcAft>
              <a:buSzPts val="1200"/>
              <a:buChar char="●"/>
            </a:pPr>
            <a:r>
              <a:rPr lang="en-US" sz="1200" dirty="0"/>
              <a:t>On-demand Market Research (</a:t>
            </a:r>
            <a:r>
              <a:rPr lang="en-US" sz="1200" dirty="0" err="1"/>
              <a:t>UrbanEmerge</a:t>
            </a:r>
            <a:r>
              <a:rPr lang="en-US" sz="1200" dirty="0"/>
              <a:t> Research) </a:t>
            </a:r>
            <a:endParaRPr sz="1200" dirty="0"/>
          </a:p>
        </p:txBody>
      </p:sp>
      <p:pic>
        <p:nvPicPr>
          <p:cNvPr id="267" name="Google Shape;267;g3d6ec9f44ad_2_12"/>
          <p:cNvPicPr preferRelativeResize="0"/>
          <p:nvPr/>
        </p:nvPicPr>
        <p:blipFill>
          <a:blip r:embed="rId6">
            <a:alphaModFix/>
          </a:blip>
          <a:stretch>
            <a:fillRect/>
          </a:stretch>
        </p:blipFill>
        <p:spPr>
          <a:xfrm>
            <a:off x="8678242" y="776050"/>
            <a:ext cx="1489750" cy="1489750"/>
          </a:xfrm>
          <a:prstGeom prst="rect">
            <a:avLst/>
          </a:prstGeom>
          <a:noFill/>
          <a:ln>
            <a:noFill/>
          </a:ln>
        </p:spPr>
      </p:pic>
      <p:sp>
        <p:nvSpPr>
          <p:cNvPr id="268" name="Google Shape;268;g3d6ec9f44ad_2_12"/>
          <p:cNvSpPr txBox="1"/>
          <p:nvPr/>
        </p:nvSpPr>
        <p:spPr>
          <a:xfrm>
            <a:off x="8333950" y="318100"/>
            <a:ext cx="2430300" cy="3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dk2"/>
                </a:solidFill>
                <a:latin typeface="Montserrat"/>
                <a:ea typeface="Montserrat"/>
                <a:cs typeface="Montserrat"/>
                <a:sym typeface="Montserrat"/>
              </a:rPr>
              <a:t>Join the Community:</a:t>
            </a:r>
            <a:endParaRPr b="1">
              <a:solidFill>
                <a:schemeClr val="dk2"/>
              </a:solidFill>
              <a:latin typeface="Montserrat"/>
              <a:ea typeface="Montserrat"/>
              <a:cs typeface="Montserrat"/>
              <a:sym typeface="Montserrat"/>
            </a:endParaRPr>
          </a:p>
        </p:txBody>
      </p:sp>
      <p:sp>
        <p:nvSpPr>
          <p:cNvPr id="3" name="TextBox 2">
            <a:extLst>
              <a:ext uri="{FF2B5EF4-FFF2-40B4-BE49-F238E27FC236}">
                <a16:creationId xmlns:a16="http://schemas.microsoft.com/office/drawing/2014/main" id="{73F4B03C-B10E-00AB-B315-49F553870FC8}"/>
              </a:ext>
            </a:extLst>
          </p:cNvPr>
          <p:cNvSpPr txBox="1"/>
          <p:nvPr/>
        </p:nvSpPr>
        <p:spPr>
          <a:xfrm>
            <a:off x="461967" y="874339"/>
            <a:ext cx="4268482" cy="954107"/>
          </a:xfrm>
          <a:prstGeom prst="rect">
            <a:avLst/>
          </a:prstGeom>
          <a:noFill/>
        </p:spPr>
        <p:txBody>
          <a:bodyPr wrap="square" rtlCol="0">
            <a:spAutoFit/>
          </a:bodyPr>
          <a:lstStyle/>
          <a:p>
            <a:r>
              <a:rPr lang="en-US" dirty="0">
                <a:solidFill>
                  <a:schemeClr val="dk1"/>
                </a:solidFill>
              </a:rPr>
              <a:t>Beyond our consulting work, </a:t>
            </a:r>
            <a:r>
              <a:rPr lang="en-US" dirty="0" err="1">
                <a:solidFill>
                  <a:schemeClr val="dk1"/>
                </a:solidFill>
              </a:rPr>
              <a:t>UrbanEmerge</a:t>
            </a:r>
            <a:r>
              <a:rPr lang="en-US" dirty="0">
                <a:solidFill>
                  <a:schemeClr val="dk1"/>
                </a:solidFill>
              </a:rPr>
              <a:t> also develops innovative and practical solutions that target binding constraints to a just and circular transition.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0"/>
          <p:cNvSpPr txBox="1">
            <a:spLocks noGrp="1"/>
          </p:cNvSpPr>
          <p:nvPr>
            <p:ph type="title"/>
          </p:nvPr>
        </p:nvSpPr>
        <p:spPr>
          <a:xfrm>
            <a:off x="146457" y="972578"/>
            <a:ext cx="8509800" cy="443711"/>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2800"/>
              <a:t>The Core Team</a:t>
            </a:r>
            <a:endParaRPr/>
          </a:p>
        </p:txBody>
      </p:sp>
      <p:sp>
        <p:nvSpPr>
          <p:cNvPr id="336" name="Google Shape;336;p20"/>
          <p:cNvSpPr txBox="1"/>
          <p:nvPr/>
        </p:nvSpPr>
        <p:spPr>
          <a:xfrm>
            <a:off x="1101868" y="1586637"/>
            <a:ext cx="4136100" cy="1754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380"/>
              </a:spcBef>
              <a:spcAft>
                <a:spcPts val="0"/>
              </a:spcAft>
              <a:buNone/>
            </a:pPr>
            <a:r>
              <a:rPr lang="en-US" sz="900" b="1" i="0" u="none" strike="noStrike" cap="none" dirty="0">
                <a:solidFill>
                  <a:srgbClr val="000000"/>
                </a:solidFill>
                <a:latin typeface="Arial"/>
                <a:ea typeface="Arial"/>
                <a:cs typeface="Arial"/>
                <a:sym typeface="Arial"/>
              </a:rPr>
              <a:t>Andreas </a:t>
            </a:r>
            <a:r>
              <a:rPr lang="en-US" sz="900" b="1" i="0" u="none" strike="noStrike" cap="none" dirty="0" err="1">
                <a:solidFill>
                  <a:srgbClr val="000000"/>
                </a:solidFill>
                <a:latin typeface="Arial"/>
                <a:ea typeface="Arial"/>
                <a:cs typeface="Arial"/>
                <a:sym typeface="Arial"/>
              </a:rPr>
              <a:t>Beavor</a:t>
            </a:r>
            <a:r>
              <a:rPr lang="en-US" sz="900" b="1" i="0" u="none" strike="noStrike" cap="none" dirty="0">
                <a:solidFill>
                  <a:srgbClr val="000000"/>
                </a:solidFill>
                <a:latin typeface="Arial"/>
                <a:ea typeface="Arial"/>
                <a:cs typeface="Arial"/>
                <a:sym typeface="Arial"/>
              </a:rPr>
              <a:t>, Managing Partner </a:t>
            </a:r>
            <a:r>
              <a:rPr lang="en-US" sz="900" b="0" i="0" u="none" strike="noStrike" cap="none" dirty="0">
                <a:solidFill>
                  <a:srgbClr val="000000"/>
                </a:solidFill>
                <a:latin typeface="Arial"/>
                <a:ea typeface="Arial"/>
                <a:cs typeface="Arial"/>
                <a:sym typeface="Arial"/>
              </a:rPr>
              <a:t>is a climate finance and sustainable cities specialist with 18 years’ experience </a:t>
            </a:r>
            <a:r>
              <a:rPr lang="en-US" sz="900" dirty="0"/>
              <a:t>designing, implementing and evaluating</a:t>
            </a:r>
            <a:r>
              <a:rPr lang="en-US" sz="900" b="0" i="0" u="none" strike="noStrike" cap="none" dirty="0">
                <a:solidFill>
                  <a:srgbClr val="000000"/>
                </a:solidFill>
                <a:latin typeface="Arial"/>
                <a:ea typeface="Arial"/>
                <a:cs typeface="Arial"/>
                <a:sym typeface="Arial"/>
              </a:rPr>
              <a:t> complex </a:t>
            </a:r>
            <a:r>
              <a:rPr lang="en-US" sz="900" b="0" i="0" u="none" strike="noStrike" cap="none" dirty="0" err="1">
                <a:solidFill>
                  <a:srgbClr val="000000"/>
                </a:solidFill>
                <a:latin typeface="Arial"/>
                <a:ea typeface="Arial"/>
                <a:cs typeface="Arial"/>
                <a:sym typeface="Arial"/>
              </a:rPr>
              <a:t>programmes</a:t>
            </a:r>
            <a:r>
              <a:rPr lang="en-US" sz="900" b="0" i="0" u="none" strike="noStrike" cap="none" dirty="0">
                <a:solidFill>
                  <a:srgbClr val="000000"/>
                </a:solidFill>
                <a:latin typeface="Arial"/>
                <a:ea typeface="Arial"/>
                <a:cs typeface="Arial"/>
                <a:sym typeface="Arial"/>
              </a:rPr>
              <a:t> across Africa, Asia, the Middle East and Europe. He focuses on low‑carbon and resilient urban infrastructure, innovative climate and nature finance, nature‑based solutions, circular economy approaches and digital solutions for climate action. Andreas has led major assignments for clients including FCDO, GIZ, DESNZ, the Green Climate Fund, C40 Cities, GSMA, the World Bank and regional development banks, and is highly experienced in evaluation, learning and communication of </a:t>
            </a:r>
            <a:r>
              <a:rPr lang="en-US" sz="900" b="0" i="0" u="none" strike="noStrike" cap="none" dirty="0" err="1">
                <a:solidFill>
                  <a:srgbClr val="000000"/>
                </a:solidFill>
                <a:latin typeface="Arial"/>
                <a:ea typeface="Arial"/>
                <a:cs typeface="Arial"/>
                <a:sym typeface="Arial"/>
              </a:rPr>
              <a:t>programme</a:t>
            </a:r>
            <a:r>
              <a:rPr lang="en-US" sz="900" b="0" i="0" u="none" strike="noStrike" cap="none" dirty="0">
                <a:solidFill>
                  <a:srgbClr val="000000"/>
                </a:solidFill>
                <a:latin typeface="Arial"/>
                <a:ea typeface="Arial"/>
                <a:cs typeface="Arial"/>
                <a:sym typeface="Arial"/>
              </a:rPr>
              <a:t> results. He holds an MSc in International Relations from the University of Bristol and a BA in Geography with European Studies from the University of Exeter.</a:t>
            </a:r>
            <a:endParaRPr sz="900" b="1" i="0" u="none" strike="noStrike" cap="none" dirty="0">
              <a:solidFill>
                <a:srgbClr val="000000"/>
              </a:solidFill>
              <a:latin typeface="Arial"/>
              <a:ea typeface="Arial"/>
              <a:cs typeface="Arial"/>
              <a:sym typeface="Arial"/>
            </a:endParaRPr>
          </a:p>
          <a:p>
            <a:pPr marL="12700" marR="0" lvl="0" indent="0" algn="l" rtl="0">
              <a:lnSpc>
                <a:spcPct val="100000"/>
              </a:lnSpc>
              <a:spcBef>
                <a:spcPts val="38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pic>
        <p:nvPicPr>
          <p:cNvPr id="337" name="Google Shape;337;p20"/>
          <p:cNvPicPr preferRelativeResize="0"/>
          <p:nvPr/>
        </p:nvPicPr>
        <p:blipFill rotWithShape="1">
          <a:blip r:embed="rId3">
            <a:alphaModFix/>
          </a:blip>
          <a:srcRect/>
          <a:stretch/>
        </p:blipFill>
        <p:spPr>
          <a:xfrm>
            <a:off x="5354192" y="1662936"/>
            <a:ext cx="876488" cy="937470"/>
          </a:xfrm>
          <a:prstGeom prst="rect">
            <a:avLst/>
          </a:prstGeom>
          <a:noFill/>
          <a:ln>
            <a:noFill/>
          </a:ln>
        </p:spPr>
      </p:pic>
      <p:sp>
        <p:nvSpPr>
          <p:cNvPr id="338" name="Google Shape;338;p20"/>
          <p:cNvSpPr txBox="1"/>
          <p:nvPr/>
        </p:nvSpPr>
        <p:spPr>
          <a:xfrm>
            <a:off x="6346950" y="1579975"/>
            <a:ext cx="4136100" cy="1398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380"/>
              </a:spcBef>
              <a:spcAft>
                <a:spcPts val="0"/>
              </a:spcAft>
              <a:buNone/>
            </a:pPr>
            <a:r>
              <a:rPr lang="en-US" sz="900" b="1" i="0" u="none" strike="noStrike" cap="none" dirty="0">
                <a:solidFill>
                  <a:srgbClr val="000000"/>
                </a:solidFill>
                <a:latin typeface="Arial"/>
                <a:ea typeface="Arial"/>
                <a:cs typeface="Arial"/>
                <a:sym typeface="Arial"/>
              </a:rPr>
              <a:t>Naji Makarem, Managing Partner</a:t>
            </a:r>
            <a:r>
              <a:rPr lang="en-US" sz="900" b="0" i="0" u="none" strike="noStrike" cap="none" dirty="0">
                <a:solidFill>
                  <a:srgbClr val="000000"/>
                </a:solidFill>
                <a:latin typeface="Arial"/>
                <a:ea typeface="Arial"/>
                <a:cs typeface="Arial"/>
                <a:sym typeface="Arial"/>
              </a:rPr>
              <a:t> an economic geographer and sustainable urban development strategist with </a:t>
            </a:r>
            <a:r>
              <a:rPr lang="en-US" sz="900" dirty="0"/>
              <a:t>over 25</a:t>
            </a:r>
            <a:r>
              <a:rPr lang="en-US" sz="900" b="0" i="0" u="none" strike="noStrike" cap="none" dirty="0">
                <a:solidFill>
                  <a:srgbClr val="000000"/>
                </a:solidFill>
                <a:latin typeface="Arial"/>
                <a:ea typeface="Arial"/>
                <a:cs typeface="Arial"/>
                <a:sym typeface="Arial"/>
              </a:rPr>
              <a:t> years of experience</a:t>
            </a:r>
            <a:r>
              <a:rPr lang="en-US" sz="900" dirty="0"/>
              <a:t>, including 13 years </a:t>
            </a:r>
            <a:r>
              <a:rPr lang="en-US" sz="900" b="0" i="0" u="none" strike="noStrike" cap="none" dirty="0">
                <a:solidFill>
                  <a:srgbClr val="000000"/>
                </a:solidFill>
                <a:latin typeface="Arial"/>
                <a:ea typeface="Arial"/>
                <a:cs typeface="Arial"/>
                <a:sym typeface="Arial"/>
              </a:rPr>
              <a:t>advising international </a:t>
            </a:r>
            <a:r>
              <a:rPr lang="en-US" sz="900" b="0" i="0" u="none" strike="noStrike" cap="none" dirty="0" err="1">
                <a:solidFill>
                  <a:srgbClr val="000000"/>
                </a:solidFill>
                <a:latin typeface="Arial"/>
                <a:ea typeface="Arial"/>
                <a:cs typeface="Arial"/>
                <a:sym typeface="Arial"/>
              </a:rPr>
              <a:t>organisations</a:t>
            </a:r>
            <a:r>
              <a:rPr lang="en-US" sz="900" b="0" i="0" u="none" strike="noStrike" cap="none" dirty="0">
                <a:solidFill>
                  <a:srgbClr val="000000"/>
                </a:solidFill>
                <a:latin typeface="Arial"/>
                <a:ea typeface="Arial"/>
                <a:cs typeface="Arial"/>
                <a:sym typeface="Arial"/>
              </a:rPr>
              <a:t>, governments and businesses on circular economies, industrial and circular development strategies and sustainable urban transitions. </a:t>
            </a:r>
            <a:r>
              <a:rPr lang="en-US" sz="900" dirty="0"/>
              <a:t>As</a:t>
            </a:r>
            <a:r>
              <a:rPr lang="en-US" sz="900" b="0" i="0" u="none" strike="noStrike" cap="none" dirty="0">
                <a:solidFill>
                  <a:srgbClr val="000000"/>
                </a:solidFill>
                <a:latin typeface="Arial"/>
                <a:ea typeface="Arial"/>
                <a:cs typeface="Arial"/>
                <a:sym typeface="Arial"/>
              </a:rPr>
              <a:t> an Associate Professor at UCL </a:t>
            </a:r>
            <a:r>
              <a:rPr lang="en-US" sz="900" dirty="0"/>
              <a:t>Naji</a:t>
            </a:r>
            <a:r>
              <a:rPr lang="en-US" sz="900" b="0" i="0" u="none" strike="noStrike" cap="none" dirty="0">
                <a:solidFill>
                  <a:srgbClr val="000000"/>
                </a:solidFill>
                <a:latin typeface="Arial"/>
                <a:ea typeface="Arial"/>
                <a:cs typeface="Arial"/>
                <a:sym typeface="Arial"/>
              </a:rPr>
              <a:t> combines academic research with hands‑on consulting to design strategies, frameworks and tools for inclusive, ecological and resilient regional development. He is the founder of </a:t>
            </a:r>
            <a:r>
              <a:rPr lang="en-US" sz="900" b="0" i="0" u="none" strike="noStrike" cap="none" dirty="0" err="1">
                <a:solidFill>
                  <a:srgbClr val="000000"/>
                </a:solidFill>
                <a:latin typeface="Arial"/>
                <a:ea typeface="Arial"/>
                <a:cs typeface="Arial"/>
                <a:sym typeface="Arial"/>
              </a:rPr>
              <a:t>UrbanEmerge</a:t>
            </a:r>
            <a:r>
              <a:rPr lang="en-US" sz="900" b="0" i="0" u="none" strike="noStrike" cap="none" dirty="0">
                <a:solidFill>
                  <a:srgbClr val="000000"/>
                </a:solidFill>
                <a:latin typeface="Arial"/>
                <a:ea typeface="Arial"/>
                <a:cs typeface="Arial"/>
                <a:sym typeface="Arial"/>
              </a:rPr>
              <a:t> spin-off, Circular Kitch</a:t>
            </a:r>
            <a:r>
              <a:rPr lang="en-US" sz="900" dirty="0"/>
              <a:t>ens. </a:t>
            </a:r>
            <a:r>
              <a:rPr lang="en-US" sz="900" b="0" i="0" u="none" strike="noStrike" cap="none" dirty="0">
                <a:solidFill>
                  <a:srgbClr val="000000"/>
                </a:solidFill>
                <a:latin typeface="Arial"/>
                <a:ea typeface="Arial"/>
                <a:cs typeface="Arial"/>
                <a:sym typeface="Arial"/>
              </a:rPr>
              <a:t>Naji holds a PhD in Urban Planning from UCLA, an MSc in Local Economic Development from the LSE and an MBA from IESE Business School</a:t>
            </a:r>
            <a:r>
              <a:rPr lang="en-US" sz="900" dirty="0"/>
              <a:t>.</a:t>
            </a:r>
            <a:endParaRPr sz="900" b="0" i="0" u="none" strike="noStrike" cap="none" dirty="0">
              <a:solidFill>
                <a:srgbClr val="000000"/>
              </a:solidFill>
              <a:latin typeface="Arial"/>
              <a:ea typeface="Arial"/>
              <a:cs typeface="Arial"/>
              <a:sym typeface="Arial"/>
            </a:endParaRPr>
          </a:p>
        </p:txBody>
      </p:sp>
      <p:pic>
        <p:nvPicPr>
          <p:cNvPr id="339" name="Google Shape;339;p20" descr="Solar panels in a desert&#10;&#10;Description automatically generated"/>
          <p:cNvPicPr preferRelativeResize="0"/>
          <p:nvPr/>
        </p:nvPicPr>
        <p:blipFill rotWithShape="1">
          <a:blip r:embed="rId4">
            <a:alphaModFix/>
          </a:blip>
          <a:srcRect/>
          <a:stretch/>
        </p:blipFill>
        <p:spPr>
          <a:xfrm>
            <a:off x="0" y="0"/>
            <a:ext cx="10701671" cy="804010"/>
          </a:xfrm>
          <a:prstGeom prst="rect">
            <a:avLst/>
          </a:prstGeom>
          <a:noFill/>
          <a:ln>
            <a:noFill/>
          </a:ln>
        </p:spPr>
      </p:pic>
      <p:pic>
        <p:nvPicPr>
          <p:cNvPr id="340" name="Google Shape;340;p20"/>
          <p:cNvPicPr preferRelativeResize="0"/>
          <p:nvPr/>
        </p:nvPicPr>
        <p:blipFill rotWithShape="1">
          <a:blip r:embed="rId5">
            <a:alphaModFix/>
          </a:blip>
          <a:srcRect/>
          <a:stretch/>
        </p:blipFill>
        <p:spPr>
          <a:xfrm>
            <a:off x="5354192" y="3333002"/>
            <a:ext cx="876488" cy="937470"/>
          </a:xfrm>
          <a:prstGeom prst="rect">
            <a:avLst/>
          </a:prstGeom>
          <a:noFill/>
          <a:ln w="9525" cap="flat" cmpd="sng">
            <a:solidFill>
              <a:schemeClr val="dk1"/>
            </a:solidFill>
            <a:prstDash val="solid"/>
            <a:round/>
            <a:headEnd type="none" w="sm" len="sm"/>
            <a:tailEnd type="none" w="sm" len="sm"/>
          </a:ln>
        </p:spPr>
      </p:pic>
      <p:sp>
        <p:nvSpPr>
          <p:cNvPr id="341" name="Google Shape;341;p20"/>
          <p:cNvSpPr txBox="1"/>
          <p:nvPr/>
        </p:nvSpPr>
        <p:spPr>
          <a:xfrm>
            <a:off x="1101868" y="3305177"/>
            <a:ext cx="4054800" cy="12597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b="1" i="0" u="none" strike="noStrike" cap="none" dirty="0">
                <a:solidFill>
                  <a:srgbClr val="000000"/>
                </a:solidFill>
                <a:latin typeface="Arial"/>
                <a:ea typeface="Arial"/>
                <a:cs typeface="Arial"/>
                <a:sym typeface="Arial"/>
              </a:rPr>
              <a:t>Jonathan Wilkes, Financial Director</a:t>
            </a:r>
            <a:r>
              <a:rPr lang="en-US" sz="900" b="0" i="0" u="none" strike="noStrike" cap="none" dirty="0">
                <a:solidFill>
                  <a:srgbClr val="000000"/>
                </a:solidFill>
                <a:latin typeface="Arial"/>
                <a:ea typeface="Arial"/>
                <a:cs typeface="Arial"/>
                <a:sym typeface="Arial"/>
              </a:rPr>
              <a:t> is a seasoned finance professional with around 20 years of CFO experience with SMEs in the UK, bringing deep expertise in financial strategy, capital raising and business planning. An Economics graduate from the University of Bristol and Chartered Accountant trained at PwC in London, he now works as a portfolio “flexi‑CFO” supporting owner‑managed businesses to structure their finances, </a:t>
            </a:r>
            <a:r>
              <a:rPr lang="en-US" sz="900" b="0" i="0" u="none" strike="noStrike" cap="none" dirty="0" err="1">
                <a:solidFill>
                  <a:srgbClr val="000000"/>
                </a:solidFill>
                <a:latin typeface="Arial"/>
                <a:ea typeface="Arial"/>
                <a:cs typeface="Arial"/>
                <a:sym typeface="Arial"/>
              </a:rPr>
              <a:t>optimise</a:t>
            </a:r>
            <a:r>
              <a:rPr lang="en-US" sz="900" b="0" i="0" u="none" strike="noStrike" cap="none" dirty="0">
                <a:solidFill>
                  <a:srgbClr val="000000"/>
                </a:solidFill>
                <a:latin typeface="Arial"/>
                <a:ea typeface="Arial"/>
                <a:cs typeface="Arial"/>
                <a:sym typeface="Arial"/>
              </a:rPr>
              <a:t> performance and secure growth funding. Jonathan leads </a:t>
            </a:r>
            <a:r>
              <a:rPr lang="en-US" sz="900" b="0" i="0" u="none" strike="noStrike" cap="none" dirty="0" err="1">
                <a:solidFill>
                  <a:srgbClr val="000000"/>
                </a:solidFill>
                <a:latin typeface="Arial"/>
                <a:ea typeface="Arial"/>
                <a:cs typeface="Arial"/>
                <a:sym typeface="Arial"/>
              </a:rPr>
              <a:t>UrbanEmerge’s</a:t>
            </a:r>
            <a:r>
              <a:rPr lang="en-US" sz="900" b="0" i="0" u="none" strike="noStrike" cap="none" dirty="0">
                <a:solidFill>
                  <a:srgbClr val="000000"/>
                </a:solidFill>
                <a:latin typeface="Arial"/>
                <a:ea typeface="Arial"/>
                <a:cs typeface="Arial"/>
                <a:sym typeface="Arial"/>
              </a:rPr>
              <a:t> financial management and advises on commercial modelling and risk for complex </a:t>
            </a:r>
            <a:r>
              <a:rPr lang="en-US" sz="900" b="0" i="0" u="none" strike="noStrike" cap="none" dirty="0" err="1">
                <a:solidFill>
                  <a:srgbClr val="000000"/>
                </a:solidFill>
                <a:latin typeface="Arial"/>
                <a:ea typeface="Arial"/>
                <a:cs typeface="Arial"/>
                <a:sym typeface="Arial"/>
              </a:rPr>
              <a:t>programmes</a:t>
            </a:r>
            <a:r>
              <a:rPr lang="en-US" sz="900" b="0" i="0" u="none" strike="noStrike" cap="none" dirty="0">
                <a:solidFill>
                  <a:srgbClr val="000000"/>
                </a:solidFill>
                <a:latin typeface="Arial"/>
                <a:ea typeface="Arial"/>
                <a:cs typeface="Arial"/>
                <a:sym typeface="Arial"/>
              </a:rPr>
              <a:t> and social enterprises.</a:t>
            </a:r>
            <a:endParaRPr sz="900" b="0" i="0" u="none" strike="noStrike" cap="none" dirty="0">
              <a:solidFill>
                <a:srgbClr val="000000"/>
              </a:solidFill>
              <a:latin typeface="Arial"/>
              <a:ea typeface="Arial"/>
              <a:cs typeface="Arial"/>
              <a:sym typeface="Arial"/>
            </a:endParaRPr>
          </a:p>
        </p:txBody>
      </p:sp>
      <p:pic>
        <p:nvPicPr>
          <p:cNvPr id="342" name="Google Shape;342;p20"/>
          <p:cNvPicPr preferRelativeResize="0"/>
          <p:nvPr/>
        </p:nvPicPr>
        <p:blipFill rotWithShape="1">
          <a:blip r:embed="rId6">
            <a:alphaModFix/>
          </a:blip>
          <a:srcRect/>
          <a:stretch/>
        </p:blipFill>
        <p:spPr>
          <a:xfrm>
            <a:off x="174310" y="4723593"/>
            <a:ext cx="846551" cy="954565"/>
          </a:xfrm>
          <a:prstGeom prst="rect">
            <a:avLst/>
          </a:prstGeom>
          <a:noFill/>
          <a:ln>
            <a:noFill/>
          </a:ln>
        </p:spPr>
      </p:pic>
      <p:sp>
        <p:nvSpPr>
          <p:cNvPr id="343" name="Google Shape;343;p20"/>
          <p:cNvSpPr txBox="1"/>
          <p:nvPr/>
        </p:nvSpPr>
        <p:spPr>
          <a:xfrm>
            <a:off x="6346904" y="3141661"/>
            <a:ext cx="4136100" cy="1705595"/>
          </a:xfrm>
          <a:prstGeom prst="rect">
            <a:avLst/>
          </a:prstGeom>
          <a:noFill/>
          <a:ln>
            <a:noFill/>
          </a:ln>
        </p:spPr>
        <p:txBody>
          <a:bodyPr spcFirstLastPara="1" wrap="square" lIns="0" tIns="12700" rIns="0" bIns="0" anchor="t" anchorCtr="0">
            <a:spAutoFit/>
          </a:bodyPr>
          <a:lstStyle/>
          <a:p>
            <a:pPr marL="0" lvl="0" indent="0" algn="l" rtl="0">
              <a:lnSpc>
                <a:spcPct val="100000"/>
              </a:lnSpc>
              <a:spcBef>
                <a:spcPts val="1200"/>
              </a:spcBef>
              <a:spcAft>
                <a:spcPts val="0"/>
              </a:spcAft>
              <a:buClr>
                <a:schemeClr val="dk1"/>
              </a:buClr>
              <a:buSzPts val="1100"/>
              <a:buFont typeface="Arial"/>
              <a:buNone/>
            </a:pPr>
            <a:r>
              <a:rPr lang="en-US" sz="900" b="1" dirty="0"/>
              <a:t>Fizza Fatima, Sustainability Consultant</a:t>
            </a:r>
            <a:r>
              <a:rPr lang="en-US" sz="900" dirty="0"/>
              <a:t> is an architect and climate finance specialist with nearly 10 years’ experience across low-carbon infrastructure, resilient urban development and green finance. She has delivered climate and carbon finance strategies, municipal climate finance and gender-responsive urban funding for clients including the Green Climate Fund, FCDO, C40 Cities, GIZ, UN-Habitat, UNIDO and the GSMA Foundation. She holds MSc degrees in International Cooperation in Urban Development (TU Darmstadt) and Sustainable Emergency Architecture (UIC Barcelona), and a Bachelor of Architecture from NED University, Pakistan.</a:t>
            </a:r>
            <a:endParaRPr sz="900" dirty="0"/>
          </a:p>
          <a:p>
            <a:pPr marL="12700" marR="5080" lvl="0" indent="0" algn="l" rtl="0">
              <a:lnSpc>
                <a:spcPct val="100000"/>
              </a:lnSpc>
              <a:spcBef>
                <a:spcPts val="1200"/>
              </a:spcBef>
              <a:spcAft>
                <a:spcPts val="0"/>
              </a:spcAft>
              <a:buClr>
                <a:srgbClr val="000000"/>
              </a:buClr>
              <a:buSzPts val="1100"/>
              <a:buFont typeface="Arial"/>
              <a:buNone/>
            </a:pPr>
            <a:endParaRPr sz="900" b="1" dirty="0"/>
          </a:p>
        </p:txBody>
      </p:sp>
      <p:sp>
        <p:nvSpPr>
          <p:cNvPr id="344" name="Google Shape;344;p20"/>
          <p:cNvSpPr txBox="1"/>
          <p:nvPr/>
        </p:nvSpPr>
        <p:spPr>
          <a:xfrm>
            <a:off x="1101875" y="4723603"/>
            <a:ext cx="4252200" cy="15366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b="1" i="0" u="none" strike="noStrike" cap="none" dirty="0">
                <a:solidFill>
                  <a:srgbClr val="000000"/>
                </a:solidFill>
                <a:latin typeface="Arial"/>
                <a:ea typeface="Arial"/>
                <a:cs typeface="Arial"/>
                <a:sym typeface="Arial"/>
              </a:rPr>
              <a:t>Mpho Katjiuongua, Sustainability Consultant</a:t>
            </a:r>
            <a:r>
              <a:rPr lang="en-US" sz="900" b="0" i="0" u="none" strike="noStrike" cap="none" dirty="0">
                <a:solidFill>
                  <a:srgbClr val="000000"/>
                </a:solidFill>
                <a:latin typeface="Arial"/>
                <a:ea typeface="Arial"/>
                <a:cs typeface="Arial"/>
                <a:sym typeface="Arial"/>
              </a:rPr>
              <a:t> is a climate finance and public policy specialist with </a:t>
            </a:r>
            <a:r>
              <a:rPr lang="en-US" sz="900" dirty="0"/>
              <a:t>8</a:t>
            </a:r>
            <a:r>
              <a:rPr lang="en-US" sz="900" b="0" i="0" u="none" strike="noStrike" cap="none" dirty="0">
                <a:solidFill>
                  <a:srgbClr val="000000"/>
                </a:solidFill>
                <a:latin typeface="Arial"/>
                <a:ea typeface="Arial"/>
                <a:cs typeface="Arial"/>
                <a:sym typeface="Arial"/>
              </a:rPr>
              <a:t> years experience across Africa and global </a:t>
            </a:r>
            <a:r>
              <a:rPr lang="en-US" sz="900" b="0" i="0" u="none" strike="noStrike" cap="none" dirty="0" err="1">
                <a:solidFill>
                  <a:srgbClr val="000000"/>
                </a:solidFill>
                <a:latin typeface="Arial"/>
                <a:ea typeface="Arial"/>
                <a:cs typeface="Arial"/>
                <a:sym typeface="Arial"/>
              </a:rPr>
              <a:t>programmes</a:t>
            </a:r>
            <a:r>
              <a:rPr lang="en-US" sz="900" b="0" i="0" u="none" strike="noStrike" cap="none" dirty="0">
                <a:solidFill>
                  <a:srgbClr val="000000"/>
                </a:solidFill>
                <a:latin typeface="Arial"/>
                <a:ea typeface="Arial"/>
                <a:cs typeface="Arial"/>
                <a:sym typeface="Arial"/>
              </a:rPr>
              <a:t>, focusing on adaptation finance, inequality and green investment. He has supported governments, cities and financial institutions to design and finance climate‑resilient investments, including work on national climate strategies and NAPs in Namibia, private‑sector adaptation finance, and climate justice‑oriented disclosure and policy reforms. At </a:t>
            </a:r>
            <a:r>
              <a:rPr lang="en-US" sz="900" b="0" i="0" u="none" strike="noStrike" cap="none" dirty="0" err="1">
                <a:solidFill>
                  <a:srgbClr val="000000"/>
                </a:solidFill>
                <a:latin typeface="Arial"/>
                <a:ea typeface="Arial"/>
                <a:cs typeface="Arial"/>
                <a:sym typeface="Arial"/>
              </a:rPr>
              <a:t>UrbanEmerge</a:t>
            </a:r>
            <a:r>
              <a:rPr lang="en-US" sz="900" b="0" i="0" u="none" strike="noStrike" cap="none" dirty="0">
                <a:solidFill>
                  <a:srgbClr val="000000"/>
                </a:solidFill>
                <a:latin typeface="Arial"/>
                <a:ea typeface="Arial"/>
                <a:cs typeface="Arial"/>
                <a:sym typeface="Arial"/>
              </a:rPr>
              <a:t> he contributes to climate finance research and training for cities, digital agriculture and climate‑data studies, blue economy innovation, and learning work for FCDO’s Green Cities and Infrastructure </a:t>
            </a:r>
            <a:r>
              <a:rPr lang="en-US" sz="900" b="0" i="0" u="none" strike="noStrike" cap="none" dirty="0" err="1">
                <a:solidFill>
                  <a:srgbClr val="000000"/>
                </a:solidFill>
                <a:latin typeface="Arial"/>
                <a:ea typeface="Arial"/>
                <a:cs typeface="Arial"/>
                <a:sym typeface="Arial"/>
              </a:rPr>
              <a:t>Programme</a:t>
            </a:r>
            <a:r>
              <a:rPr lang="en-US" sz="900" b="0" i="0" u="none" strike="noStrike" cap="none" dirty="0">
                <a:solidFill>
                  <a:srgbClr val="000000"/>
                </a:solidFill>
                <a:latin typeface="Arial"/>
                <a:ea typeface="Arial"/>
                <a:cs typeface="Arial"/>
                <a:sym typeface="Arial"/>
              </a:rPr>
              <a:t> (GCIEP). Mpho holds an MSc in Sustainable Finance and Fintech from SKEMA Business School</a:t>
            </a:r>
            <a:r>
              <a:rPr lang="en-US" sz="900" dirty="0"/>
              <a:t> </a:t>
            </a:r>
            <a:r>
              <a:rPr lang="en-US" sz="900" b="0" i="0" u="none" strike="noStrike" cap="none" dirty="0">
                <a:solidFill>
                  <a:srgbClr val="000000"/>
                </a:solidFill>
                <a:latin typeface="Arial"/>
                <a:ea typeface="Arial"/>
                <a:cs typeface="Arial"/>
                <a:sym typeface="Arial"/>
              </a:rPr>
              <a:t>and is a Certified ESG Analyst (CESGA).</a:t>
            </a:r>
            <a:endParaRPr sz="900" b="1" i="0" u="none" strike="noStrike" cap="none" dirty="0">
              <a:solidFill>
                <a:srgbClr val="000000"/>
              </a:solidFill>
              <a:latin typeface="Arial"/>
              <a:ea typeface="Arial"/>
              <a:cs typeface="Arial"/>
              <a:sym typeface="Arial"/>
            </a:endParaRPr>
          </a:p>
        </p:txBody>
      </p:sp>
      <p:pic>
        <p:nvPicPr>
          <p:cNvPr id="345" name="Google Shape;345;p20"/>
          <p:cNvPicPr preferRelativeResize="0"/>
          <p:nvPr/>
        </p:nvPicPr>
        <p:blipFill rotWithShape="1">
          <a:blip r:embed="rId7">
            <a:alphaModFix/>
          </a:blip>
          <a:srcRect/>
          <a:stretch/>
        </p:blipFill>
        <p:spPr>
          <a:xfrm>
            <a:off x="175866" y="3333002"/>
            <a:ext cx="845753" cy="937469"/>
          </a:xfrm>
          <a:prstGeom prst="rect">
            <a:avLst/>
          </a:prstGeom>
          <a:noFill/>
          <a:ln>
            <a:noFill/>
          </a:ln>
        </p:spPr>
      </p:pic>
      <p:pic>
        <p:nvPicPr>
          <p:cNvPr id="346" name="Google Shape;346;p20" title="IMG_4463.JPG"/>
          <p:cNvPicPr preferRelativeResize="0"/>
          <p:nvPr/>
        </p:nvPicPr>
        <p:blipFill rotWithShape="1">
          <a:blip r:embed="rId8">
            <a:alphaModFix/>
          </a:blip>
          <a:srcRect l="22074" r="17761"/>
          <a:stretch/>
        </p:blipFill>
        <p:spPr>
          <a:xfrm>
            <a:off x="176263" y="1644588"/>
            <a:ext cx="844974" cy="937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3d8d1b2bee4_4_5"/>
          <p:cNvSpPr txBox="1">
            <a:spLocks noGrp="1"/>
          </p:cNvSpPr>
          <p:nvPr>
            <p:ph type="title"/>
          </p:nvPr>
        </p:nvSpPr>
        <p:spPr>
          <a:xfrm>
            <a:off x="638725" y="967350"/>
            <a:ext cx="9876900" cy="567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3600" dirty="0"/>
              <a:t>Consultants in our Community</a:t>
            </a:r>
            <a:endParaRPr sz="3600" dirty="0"/>
          </a:p>
        </p:txBody>
      </p:sp>
      <p:sp>
        <p:nvSpPr>
          <p:cNvPr id="352" name="Google Shape;352;g3d8d1b2bee4_4_5"/>
          <p:cNvSpPr txBox="1"/>
          <p:nvPr/>
        </p:nvSpPr>
        <p:spPr>
          <a:xfrm>
            <a:off x="4164458" y="2266086"/>
            <a:ext cx="1109988" cy="7209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b="1" i="0" u="none" strike="noStrike" cap="none" dirty="0">
                <a:solidFill>
                  <a:srgbClr val="231F1F"/>
                </a:solidFill>
                <a:latin typeface="Arial"/>
                <a:ea typeface="Arial"/>
                <a:cs typeface="Arial"/>
                <a:sym typeface="Arial"/>
              </a:rPr>
              <a:t>John Ward</a:t>
            </a:r>
            <a:r>
              <a:rPr lang="en-US" sz="1000" b="0" i="0" u="none" strike="noStrike" cap="none" dirty="0">
                <a:solidFill>
                  <a:srgbClr val="000000"/>
                </a:solidFill>
                <a:latin typeface="Arial"/>
                <a:ea typeface="Arial"/>
                <a:cs typeface="Arial"/>
                <a:sym typeface="Arial"/>
              </a:rPr>
              <a:t> </a:t>
            </a:r>
            <a:endParaRPr sz="1000" b="1" i="0" u="none" strike="noStrike" cap="none" dirty="0">
              <a:solidFill>
                <a:srgbClr val="231F1F"/>
              </a:solidFill>
              <a:latin typeface="Arial"/>
              <a:ea typeface="Arial"/>
              <a:cs typeface="Arial"/>
              <a:sym typeface="Arial"/>
            </a:endParaRPr>
          </a:p>
          <a:p>
            <a:pPr marL="12700" marR="0" lvl="0" indent="0" algn="l" rtl="0">
              <a:lnSpc>
                <a:spcPct val="100000"/>
              </a:lnSpc>
              <a:spcBef>
                <a:spcPts val="0"/>
              </a:spcBef>
              <a:spcAft>
                <a:spcPts val="0"/>
              </a:spcAft>
              <a:buNone/>
            </a:pPr>
            <a:endParaRPr sz="900" b="1" i="0" u="none" strike="noStrike" cap="none" dirty="0">
              <a:solidFill>
                <a:srgbClr val="231F1F"/>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000"/>
              <a:buFont typeface="Arial"/>
              <a:buNone/>
            </a:pPr>
            <a:r>
              <a:rPr lang="en-US" sz="900" i="0" u="none" strike="noStrike" cap="none" dirty="0">
                <a:solidFill>
                  <a:srgbClr val="231F1F"/>
                </a:solidFill>
              </a:rPr>
              <a:t>Development economics and</a:t>
            </a:r>
            <a:endParaRPr sz="900" i="0" u="none" strike="noStrike" cap="none" dirty="0">
              <a:solidFill>
                <a:srgbClr val="000000"/>
              </a:solidFill>
            </a:endParaRPr>
          </a:p>
          <a:p>
            <a:pPr marL="12700" marR="0" lvl="0" indent="0" algn="l" rtl="0">
              <a:lnSpc>
                <a:spcPct val="100000"/>
              </a:lnSpc>
              <a:spcBef>
                <a:spcPts val="0"/>
              </a:spcBef>
              <a:spcAft>
                <a:spcPts val="0"/>
              </a:spcAft>
              <a:buClr>
                <a:srgbClr val="000000"/>
              </a:buClr>
              <a:buSzPts val="1000"/>
              <a:buFont typeface="Arial"/>
              <a:buNone/>
            </a:pPr>
            <a:r>
              <a:rPr lang="en-US" sz="900" i="0" u="none" strike="noStrike" cap="none" dirty="0">
                <a:solidFill>
                  <a:srgbClr val="231F1F"/>
                </a:solidFill>
              </a:rPr>
              <a:t>climate finance</a:t>
            </a:r>
            <a:endParaRPr sz="900" i="0" u="none" strike="noStrike" cap="none" dirty="0">
              <a:solidFill>
                <a:srgbClr val="000000"/>
              </a:solidFill>
            </a:endParaRPr>
          </a:p>
        </p:txBody>
      </p:sp>
      <p:sp>
        <p:nvSpPr>
          <p:cNvPr id="353" name="Google Shape;353;g3d8d1b2bee4_4_5"/>
          <p:cNvSpPr txBox="1"/>
          <p:nvPr/>
        </p:nvSpPr>
        <p:spPr>
          <a:xfrm>
            <a:off x="6597585" y="2277425"/>
            <a:ext cx="1086789" cy="1013098"/>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100"/>
              <a:buFont typeface="Arial"/>
              <a:buNone/>
            </a:pPr>
            <a:r>
              <a:rPr lang="en-US" sz="1000" b="1" i="0" u="none" strike="noStrike" cap="none" dirty="0">
                <a:solidFill>
                  <a:srgbClr val="231F1F"/>
                </a:solidFill>
                <a:latin typeface="Arial"/>
                <a:ea typeface="Arial"/>
                <a:cs typeface="Arial"/>
                <a:sym typeface="Arial"/>
              </a:rPr>
              <a:t>Joshua </a:t>
            </a:r>
            <a:r>
              <a:rPr lang="en-US" sz="1000" b="1" i="0" u="none" strike="noStrike" cap="none" dirty="0" err="1">
                <a:solidFill>
                  <a:srgbClr val="231F1F"/>
                </a:solidFill>
                <a:latin typeface="Arial"/>
                <a:ea typeface="Arial"/>
                <a:cs typeface="Arial"/>
                <a:sym typeface="Arial"/>
              </a:rPr>
              <a:t>Palferman</a:t>
            </a:r>
            <a:endParaRPr sz="1000" b="1" i="0" u="none" strike="noStrike" cap="none" dirty="0">
              <a:solidFill>
                <a:srgbClr val="231F1F"/>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1100"/>
              <a:buFont typeface="Arial"/>
              <a:buNone/>
            </a:pPr>
            <a:endParaRPr sz="900" b="1" i="0" u="none" strike="noStrike" cap="none" dirty="0">
              <a:solidFill>
                <a:srgbClr val="231F1F"/>
              </a:solidFill>
              <a:latin typeface="Arial"/>
              <a:ea typeface="Arial"/>
              <a:cs typeface="Arial"/>
              <a:sym typeface="Arial"/>
            </a:endParaRPr>
          </a:p>
          <a:p>
            <a:pPr marL="12700" marR="5080" lvl="0" indent="0" algn="l" rtl="0">
              <a:lnSpc>
                <a:spcPct val="100000"/>
              </a:lnSpc>
              <a:spcBef>
                <a:spcPts val="0"/>
              </a:spcBef>
              <a:spcAft>
                <a:spcPts val="0"/>
              </a:spcAft>
              <a:buNone/>
            </a:pPr>
            <a:r>
              <a:rPr lang="en-US" sz="900" i="0" u="none" strike="noStrike" cap="none" dirty="0">
                <a:solidFill>
                  <a:srgbClr val="231F1F"/>
                </a:solidFill>
                <a:latin typeface="Arial"/>
                <a:ea typeface="Arial"/>
                <a:cs typeface="Arial"/>
                <a:sym typeface="Arial"/>
              </a:rPr>
              <a:t>S</a:t>
            </a:r>
            <a:r>
              <a:rPr lang="en-US" sz="900" i="0" u="none" strike="noStrike" cap="none" dirty="0">
                <a:solidFill>
                  <a:srgbClr val="231F1F"/>
                </a:solidFill>
              </a:rPr>
              <a:t>olid waste management and circular economy</a:t>
            </a:r>
            <a:endParaRPr sz="900" i="0" u="none" strike="noStrike" cap="none" dirty="0">
              <a:solidFill>
                <a:srgbClr val="000000"/>
              </a:solidFill>
            </a:endParaRPr>
          </a:p>
          <a:p>
            <a:pPr marL="12700" marR="5080" lvl="0" indent="0" algn="l" rtl="0">
              <a:lnSpc>
                <a:spcPct val="100000"/>
              </a:lnSpc>
              <a:spcBef>
                <a:spcPts val="0"/>
              </a:spcBef>
              <a:spcAft>
                <a:spcPts val="0"/>
              </a:spcAft>
              <a:buClr>
                <a:srgbClr val="000000"/>
              </a:buClr>
              <a:buSzPts val="1100"/>
              <a:buFont typeface="Arial"/>
              <a:buNone/>
            </a:pPr>
            <a:endParaRPr sz="900" b="1" i="0" u="none" strike="noStrike" cap="none" dirty="0">
              <a:solidFill>
                <a:srgbClr val="000000"/>
              </a:solidFill>
            </a:endParaRPr>
          </a:p>
        </p:txBody>
      </p:sp>
      <p:pic>
        <p:nvPicPr>
          <p:cNvPr id="354" name="Google Shape;354;g3d8d1b2bee4_4_5"/>
          <p:cNvPicPr preferRelativeResize="0"/>
          <p:nvPr/>
        </p:nvPicPr>
        <p:blipFill rotWithShape="1">
          <a:blip r:embed="rId3">
            <a:alphaModFix/>
          </a:blip>
          <a:srcRect/>
          <a:stretch/>
        </p:blipFill>
        <p:spPr>
          <a:xfrm>
            <a:off x="0" y="0"/>
            <a:ext cx="10692003" cy="841146"/>
          </a:xfrm>
          <a:prstGeom prst="rect">
            <a:avLst/>
          </a:prstGeom>
          <a:noFill/>
          <a:ln>
            <a:noFill/>
          </a:ln>
        </p:spPr>
      </p:pic>
      <p:pic>
        <p:nvPicPr>
          <p:cNvPr id="355" name="Google Shape;355;g3d8d1b2bee4_4_5"/>
          <p:cNvPicPr preferRelativeResize="0"/>
          <p:nvPr/>
        </p:nvPicPr>
        <p:blipFill rotWithShape="1">
          <a:blip r:embed="rId4">
            <a:alphaModFix/>
          </a:blip>
          <a:srcRect b="16192"/>
          <a:stretch/>
        </p:blipFill>
        <p:spPr>
          <a:xfrm>
            <a:off x="716450" y="2239999"/>
            <a:ext cx="1010100" cy="1047814"/>
          </a:xfrm>
          <a:prstGeom prst="rect">
            <a:avLst/>
          </a:prstGeom>
          <a:noFill/>
          <a:ln>
            <a:noFill/>
          </a:ln>
        </p:spPr>
      </p:pic>
      <p:pic>
        <p:nvPicPr>
          <p:cNvPr id="356" name="Google Shape;356;g3d8d1b2bee4_4_5"/>
          <p:cNvPicPr preferRelativeResize="0"/>
          <p:nvPr/>
        </p:nvPicPr>
        <p:blipFill rotWithShape="1">
          <a:blip r:embed="rId5">
            <a:alphaModFix/>
          </a:blip>
          <a:srcRect/>
          <a:stretch/>
        </p:blipFill>
        <p:spPr>
          <a:xfrm>
            <a:off x="7827891" y="2239999"/>
            <a:ext cx="1037163" cy="1047815"/>
          </a:xfrm>
          <a:prstGeom prst="rect">
            <a:avLst/>
          </a:prstGeom>
          <a:noFill/>
          <a:ln w="9525" cap="flat" cmpd="sng">
            <a:solidFill>
              <a:schemeClr val="dk1"/>
            </a:solidFill>
            <a:prstDash val="solid"/>
            <a:round/>
            <a:headEnd type="none" w="sm" len="sm"/>
            <a:tailEnd type="none" w="sm" len="sm"/>
          </a:ln>
        </p:spPr>
      </p:pic>
      <p:pic>
        <p:nvPicPr>
          <p:cNvPr id="357" name="Google Shape;357;g3d8d1b2bee4_4_5"/>
          <p:cNvPicPr preferRelativeResize="0"/>
          <p:nvPr/>
        </p:nvPicPr>
        <p:blipFill rotWithShape="1">
          <a:blip r:embed="rId6">
            <a:alphaModFix/>
          </a:blip>
          <a:srcRect/>
          <a:stretch/>
        </p:blipFill>
        <p:spPr>
          <a:xfrm>
            <a:off x="3080200" y="2239998"/>
            <a:ext cx="969776" cy="1047815"/>
          </a:xfrm>
          <a:prstGeom prst="rect">
            <a:avLst/>
          </a:prstGeom>
          <a:noFill/>
          <a:ln>
            <a:noFill/>
          </a:ln>
        </p:spPr>
      </p:pic>
      <p:sp>
        <p:nvSpPr>
          <p:cNvPr id="358" name="Google Shape;358;g3d8d1b2bee4_4_5"/>
          <p:cNvSpPr txBox="1"/>
          <p:nvPr/>
        </p:nvSpPr>
        <p:spPr>
          <a:xfrm>
            <a:off x="1828346" y="2277425"/>
            <a:ext cx="1039500" cy="859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Veronica di Bella </a:t>
            </a:r>
            <a:endParaRPr sz="1500" dirty="0"/>
          </a:p>
          <a:p>
            <a:pPr marL="12700" marR="0" lvl="0" indent="0" algn="l" rtl="0">
              <a:lnSpc>
                <a:spcPct val="100000"/>
              </a:lnSpc>
              <a:spcBef>
                <a:spcPts val="0"/>
              </a:spcBef>
              <a:spcAft>
                <a:spcPts val="0"/>
              </a:spcAft>
              <a:buNone/>
            </a:pPr>
            <a:endParaRPr sz="900" b="1" i="0" u="none" strike="noStrike" cap="none" dirty="0">
              <a:solidFill>
                <a:srgbClr val="000000"/>
              </a:solidFill>
              <a:latin typeface="Arial"/>
              <a:ea typeface="Arial"/>
              <a:cs typeface="Arial"/>
              <a:sym typeface="Arial"/>
            </a:endParaRPr>
          </a:p>
          <a:p>
            <a:pPr marL="12700" marR="0" lvl="0" indent="0" algn="l" rtl="0">
              <a:lnSpc>
                <a:spcPct val="100000"/>
              </a:lnSpc>
              <a:spcBef>
                <a:spcPts val="0"/>
              </a:spcBef>
              <a:spcAft>
                <a:spcPts val="0"/>
              </a:spcAft>
              <a:buNone/>
            </a:pPr>
            <a:r>
              <a:rPr lang="en-US" sz="900" i="0" u="none" strike="noStrike" cap="none" dirty="0">
                <a:solidFill>
                  <a:srgbClr val="000000"/>
                </a:solidFill>
              </a:rPr>
              <a:t>Environmental, Social and Waste Management Specialist</a:t>
            </a:r>
            <a:endParaRPr sz="900" i="0" u="none" strike="noStrike" cap="none" dirty="0">
              <a:solidFill>
                <a:srgbClr val="000000"/>
              </a:solidFill>
            </a:endParaRPr>
          </a:p>
        </p:txBody>
      </p:sp>
      <p:sp>
        <p:nvSpPr>
          <p:cNvPr id="359" name="Google Shape;359;g3d8d1b2bee4_4_5"/>
          <p:cNvSpPr txBox="1"/>
          <p:nvPr/>
        </p:nvSpPr>
        <p:spPr>
          <a:xfrm>
            <a:off x="8970960" y="2251950"/>
            <a:ext cx="932618" cy="7209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Asma </a:t>
            </a:r>
            <a:r>
              <a:rPr lang="en-US" sz="1000" b="1" i="0" u="none" strike="noStrike" cap="none" dirty="0" err="1">
                <a:solidFill>
                  <a:srgbClr val="000000"/>
                </a:solidFill>
                <a:latin typeface="Arial"/>
                <a:ea typeface="Arial"/>
                <a:cs typeface="Arial"/>
                <a:sym typeface="Arial"/>
              </a:rPr>
              <a:t>Jhina</a:t>
            </a:r>
            <a:endParaRPr sz="1000" b="1" i="0" u="none" strike="noStrike" cap="none" dirty="0">
              <a:solidFill>
                <a:srgbClr val="000000"/>
              </a:solidFill>
              <a:latin typeface="Arial"/>
              <a:ea typeface="Arial"/>
              <a:cs typeface="Arial"/>
              <a:sym typeface="Arial"/>
            </a:endParaRPr>
          </a:p>
          <a:p>
            <a:pPr marL="12700" marR="5080" lvl="0" indent="0" algn="l" rtl="0">
              <a:lnSpc>
                <a:spcPct val="100000"/>
              </a:lnSpc>
              <a:spcBef>
                <a:spcPts val="0"/>
              </a:spcBef>
              <a:spcAft>
                <a:spcPts val="0"/>
              </a:spcAft>
              <a:buNone/>
            </a:pPr>
            <a:endParaRPr sz="900" b="1" i="0" u="none" strike="noStrike" cap="none" dirty="0">
              <a:solidFill>
                <a:srgbClr val="000000"/>
              </a:solidFill>
              <a:latin typeface="Arial"/>
              <a:ea typeface="Arial"/>
              <a:cs typeface="Arial"/>
              <a:sym typeface="Arial"/>
            </a:endParaRPr>
          </a:p>
          <a:p>
            <a:pPr marL="12700" marR="5080" lvl="0" indent="0" algn="l" rtl="0">
              <a:lnSpc>
                <a:spcPct val="100000"/>
              </a:lnSpc>
              <a:spcBef>
                <a:spcPts val="0"/>
              </a:spcBef>
              <a:spcAft>
                <a:spcPts val="0"/>
              </a:spcAft>
              <a:buNone/>
            </a:pPr>
            <a:r>
              <a:rPr lang="en-US" sz="900" i="0" u="none" strike="noStrike" cap="none" dirty="0">
                <a:solidFill>
                  <a:srgbClr val="000000"/>
                </a:solidFill>
              </a:rPr>
              <a:t>Climate Finance and Inclusive Cities Expert</a:t>
            </a:r>
            <a:endParaRPr sz="900" i="0" u="none" strike="noStrike" cap="none" dirty="0">
              <a:solidFill>
                <a:srgbClr val="000000"/>
              </a:solidFill>
            </a:endParaRPr>
          </a:p>
        </p:txBody>
      </p:sp>
      <p:sp>
        <p:nvSpPr>
          <p:cNvPr id="360" name="Google Shape;360;g3d8d1b2bee4_4_5"/>
          <p:cNvSpPr txBox="1"/>
          <p:nvPr/>
        </p:nvSpPr>
        <p:spPr>
          <a:xfrm>
            <a:off x="638725" y="1599600"/>
            <a:ext cx="97599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We have </a:t>
            </a:r>
            <a:r>
              <a:rPr lang="en-US" sz="1000" b="1" i="0" u="none" strike="noStrike" cap="none">
                <a:solidFill>
                  <a:srgbClr val="000000"/>
                </a:solidFill>
                <a:latin typeface="Arial"/>
                <a:ea typeface="Arial"/>
                <a:cs typeface="Arial"/>
                <a:sym typeface="Arial"/>
              </a:rPr>
              <a:t>over 80 trusted consultants in </a:t>
            </a:r>
            <a:r>
              <a:rPr lang="en-US" sz="1000" b="1"/>
              <a:t>the UrbanEmerge</a:t>
            </a:r>
            <a:r>
              <a:rPr lang="en-US" sz="1000" b="1" i="0" u="none" strike="noStrike" cap="none">
                <a:solidFill>
                  <a:srgbClr val="000000"/>
                </a:solidFill>
                <a:latin typeface="Arial"/>
                <a:ea typeface="Arial"/>
                <a:cs typeface="Arial"/>
                <a:sym typeface="Arial"/>
              </a:rPr>
              <a:t> </a:t>
            </a:r>
            <a:r>
              <a:rPr lang="en-US" sz="1000" b="1"/>
              <a:t>community</a:t>
            </a:r>
            <a:r>
              <a:rPr lang="en-US" sz="1000" b="0" i="0" u="none" strike="noStrike" cap="none">
                <a:solidFill>
                  <a:srgbClr val="000000"/>
                </a:solidFill>
                <a:latin typeface="Arial"/>
                <a:ea typeface="Arial"/>
                <a:cs typeface="Arial"/>
                <a:sym typeface="Arial"/>
              </a:rPr>
              <a:t> with a range of expertise ranging from: ESG advisory and climate finance, solid waste management and circularity economy solutions and development economics to inclusive infrastructure development, technology solutions (incl. edge AI, IoT and mobile‑enabled tech) and digital inclusion and fintech. Here is a snapshot of </a:t>
            </a:r>
            <a:r>
              <a:rPr lang="en-US" sz="1000"/>
              <a:t>our</a:t>
            </a:r>
            <a:r>
              <a:rPr lang="en-US" sz="1000" b="0" i="0" u="none" strike="noStrike" cap="none">
                <a:solidFill>
                  <a:srgbClr val="000000"/>
                </a:solidFill>
                <a:latin typeface="Arial"/>
                <a:ea typeface="Arial"/>
                <a:cs typeface="Arial"/>
                <a:sym typeface="Arial"/>
              </a:rPr>
              <a:t> wider </a:t>
            </a:r>
            <a:r>
              <a:rPr lang="en-US" sz="1000"/>
              <a:t>group of experts</a:t>
            </a:r>
            <a:r>
              <a:rPr lang="en-US" sz="1000" b="0" i="0" u="none" strike="noStrike" cap="none">
                <a:solidFill>
                  <a:srgbClr val="000000"/>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sp>
        <p:nvSpPr>
          <p:cNvPr id="361" name="Google Shape;361;g3d8d1b2bee4_4_5"/>
          <p:cNvSpPr txBox="1"/>
          <p:nvPr/>
        </p:nvSpPr>
        <p:spPr>
          <a:xfrm>
            <a:off x="8970960" y="3431136"/>
            <a:ext cx="1017564" cy="9978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dirty="0">
                <a:solidFill>
                  <a:srgbClr val="231F1F"/>
                </a:solidFill>
                <a:latin typeface="Arial"/>
                <a:ea typeface="Arial"/>
                <a:cs typeface="Arial"/>
                <a:sym typeface="Arial"/>
              </a:rPr>
              <a:t>Robin Bloch</a:t>
            </a:r>
            <a:endParaRPr sz="1500" dirty="0"/>
          </a:p>
          <a:p>
            <a:pPr marL="0" marR="0" lvl="0" indent="0" algn="l" rtl="0">
              <a:lnSpc>
                <a:spcPct val="100000"/>
              </a:lnSpc>
              <a:spcBef>
                <a:spcPts val="0"/>
              </a:spcBef>
              <a:spcAft>
                <a:spcPts val="0"/>
              </a:spcAft>
              <a:buNone/>
            </a:pPr>
            <a:endParaRPr sz="900" b="1" i="0" u="none" strike="noStrike" cap="none" dirty="0">
              <a:solidFill>
                <a:srgbClr val="231F1F"/>
              </a:solidFill>
              <a:latin typeface="Arial"/>
              <a:ea typeface="Arial"/>
              <a:cs typeface="Arial"/>
              <a:sym typeface="Arial"/>
            </a:endParaRPr>
          </a:p>
          <a:p>
            <a:pPr marL="0" marR="0" lvl="0" indent="0" algn="l" rtl="0">
              <a:lnSpc>
                <a:spcPct val="100000"/>
              </a:lnSpc>
              <a:spcBef>
                <a:spcPts val="0"/>
              </a:spcBef>
              <a:spcAft>
                <a:spcPts val="0"/>
              </a:spcAft>
              <a:buNone/>
            </a:pPr>
            <a:r>
              <a:rPr lang="en-US" sz="900" i="0" u="none" strike="noStrike" cap="none" dirty="0">
                <a:solidFill>
                  <a:srgbClr val="231F1F"/>
                </a:solidFill>
              </a:rPr>
              <a:t>Sustainable </a:t>
            </a:r>
            <a:r>
              <a:rPr lang="en-US" sz="900" dirty="0">
                <a:solidFill>
                  <a:srgbClr val="231F1F"/>
                </a:solidFill>
              </a:rPr>
              <a:t>U</a:t>
            </a:r>
            <a:r>
              <a:rPr lang="en-US" sz="900" i="0" u="none" strike="noStrike" cap="none" dirty="0">
                <a:solidFill>
                  <a:srgbClr val="231F1F"/>
                </a:solidFill>
              </a:rPr>
              <a:t>rban and </a:t>
            </a:r>
            <a:r>
              <a:rPr lang="en-US" sz="900" dirty="0">
                <a:solidFill>
                  <a:srgbClr val="231F1F"/>
                </a:solidFill>
              </a:rPr>
              <a:t>R</a:t>
            </a:r>
            <a:r>
              <a:rPr lang="en-US" sz="900" i="0" u="none" strike="noStrike" cap="none" dirty="0">
                <a:solidFill>
                  <a:srgbClr val="231F1F"/>
                </a:solidFill>
              </a:rPr>
              <a:t>egional </a:t>
            </a:r>
            <a:r>
              <a:rPr lang="en-US" sz="900" dirty="0">
                <a:solidFill>
                  <a:srgbClr val="231F1F"/>
                </a:solidFill>
              </a:rPr>
              <a:t>P</a:t>
            </a:r>
            <a:r>
              <a:rPr lang="en-US" sz="900" i="0" u="none" strike="noStrike" cap="none" dirty="0">
                <a:solidFill>
                  <a:srgbClr val="231F1F"/>
                </a:solidFill>
              </a:rPr>
              <a:t>lanning </a:t>
            </a:r>
            <a:endParaRPr sz="900" i="0" u="none" strike="noStrike" cap="none" dirty="0">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900" i="0" u="none" strike="noStrike" cap="none" dirty="0">
              <a:solidFill>
                <a:srgbClr val="231F1F"/>
              </a:solidFill>
            </a:endParaRPr>
          </a:p>
          <a:p>
            <a:pPr marL="0" marR="0" lvl="0" indent="0" algn="l" rtl="0">
              <a:lnSpc>
                <a:spcPct val="100000"/>
              </a:lnSpc>
              <a:spcBef>
                <a:spcPts val="0"/>
              </a:spcBef>
              <a:spcAft>
                <a:spcPts val="0"/>
              </a:spcAft>
              <a:buClr>
                <a:srgbClr val="000000"/>
              </a:buClr>
              <a:buSzPts val="1100"/>
              <a:buFont typeface="Arial"/>
              <a:buNone/>
            </a:pPr>
            <a:endParaRPr sz="900" i="0" u="none" strike="noStrike" cap="none" dirty="0">
              <a:solidFill>
                <a:srgbClr val="000000"/>
              </a:solidFill>
            </a:endParaRPr>
          </a:p>
        </p:txBody>
      </p:sp>
      <p:sp>
        <p:nvSpPr>
          <p:cNvPr id="362" name="Google Shape;362;g3d8d1b2bee4_4_5"/>
          <p:cNvSpPr txBox="1"/>
          <p:nvPr/>
        </p:nvSpPr>
        <p:spPr>
          <a:xfrm>
            <a:off x="1828344" y="3578238"/>
            <a:ext cx="1232505" cy="720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Bian Li </a:t>
            </a:r>
            <a:endParaRPr sz="1000" b="1" dirty="0"/>
          </a:p>
          <a:p>
            <a:pPr marL="0" marR="0" lvl="0" indent="0" algn="l" rtl="0">
              <a:lnSpc>
                <a:spcPct val="100000"/>
              </a:lnSpc>
              <a:spcBef>
                <a:spcPts val="0"/>
              </a:spcBef>
              <a:spcAft>
                <a:spcPts val="0"/>
              </a:spcAft>
              <a:buNone/>
            </a:pPr>
            <a:endParaRPr sz="900" b="1" dirty="0"/>
          </a:p>
          <a:p>
            <a:pPr marL="0" marR="0" lvl="0" indent="0" algn="l" rtl="0">
              <a:lnSpc>
                <a:spcPct val="100000"/>
              </a:lnSpc>
              <a:spcBef>
                <a:spcPts val="0"/>
              </a:spcBef>
              <a:spcAft>
                <a:spcPts val="0"/>
              </a:spcAft>
              <a:buNone/>
            </a:pPr>
            <a:r>
              <a:rPr lang="en-US" sz="900" i="0" u="none" strike="noStrike" cap="none" dirty="0">
                <a:solidFill>
                  <a:srgbClr val="000000"/>
                </a:solidFill>
              </a:rPr>
              <a:t>Regenerative Futurist and Emerging Technologies Specialist</a:t>
            </a:r>
            <a:endParaRPr sz="900" i="0" u="none" strike="noStrike" cap="none" dirty="0">
              <a:solidFill>
                <a:srgbClr val="000000"/>
              </a:solidFill>
            </a:endParaRPr>
          </a:p>
        </p:txBody>
      </p:sp>
      <p:sp>
        <p:nvSpPr>
          <p:cNvPr id="363" name="Google Shape;363;g3d8d1b2bee4_4_5"/>
          <p:cNvSpPr txBox="1"/>
          <p:nvPr/>
        </p:nvSpPr>
        <p:spPr>
          <a:xfrm>
            <a:off x="4164459" y="3426419"/>
            <a:ext cx="1063640" cy="874598"/>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Benneth Obinna </a:t>
            </a:r>
            <a:r>
              <a:rPr lang="en-US" sz="1000" b="1" i="0" u="none" strike="noStrike" cap="none" dirty="0" err="1">
                <a:solidFill>
                  <a:srgbClr val="000000"/>
                </a:solidFill>
                <a:latin typeface="Arial"/>
                <a:ea typeface="Arial"/>
                <a:cs typeface="Arial"/>
                <a:sym typeface="Arial"/>
              </a:rPr>
              <a:t>Obasiohia</a:t>
            </a:r>
            <a:r>
              <a:rPr lang="en-US" sz="1000" b="1" i="0" u="none" strike="noStrike" cap="none" dirty="0">
                <a:solidFill>
                  <a:srgbClr val="000000"/>
                </a:solidFill>
                <a:latin typeface="Arial"/>
                <a:ea typeface="Arial"/>
                <a:cs typeface="Arial"/>
                <a:sym typeface="Arial"/>
              </a:rPr>
              <a:t> </a:t>
            </a:r>
            <a:endParaRPr sz="1000" dirty="0"/>
          </a:p>
          <a:p>
            <a:pPr marL="0" marR="0" lvl="0" indent="0" algn="l" rtl="0">
              <a:lnSpc>
                <a:spcPct val="100000"/>
              </a:lnSpc>
              <a:spcBef>
                <a:spcPts val="0"/>
              </a:spcBef>
              <a:spcAft>
                <a:spcPts val="0"/>
              </a:spcAft>
              <a:buNone/>
            </a:pPr>
            <a:endParaRPr sz="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900" i="0" u="none" strike="noStrike" cap="none" dirty="0">
                <a:solidFill>
                  <a:srgbClr val="000000"/>
                </a:solidFill>
              </a:rPr>
              <a:t>Waste Management and Recycling Specialist</a:t>
            </a:r>
            <a:endParaRPr sz="900" i="0" u="none" strike="noStrike" cap="none" dirty="0">
              <a:solidFill>
                <a:srgbClr val="000000"/>
              </a:solidFill>
            </a:endParaRPr>
          </a:p>
        </p:txBody>
      </p:sp>
      <p:sp>
        <p:nvSpPr>
          <p:cNvPr id="364" name="Google Shape;364;g3d8d1b2bee4_4_5"/>
          <p:cNvSpPr txBox="1"/>
          <p:nvPr/>
        </p:nvSpPr>
        <p:spPr>
          <a:xfrm>
            <a:off x="6578042" y="3480967"/>
            <a:ext cx="1143943" cy="720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Dream Meng Liu </a:t>
            </a:r>
            <a:endParaRPr sz="1000" dirty="0"/>
          </a:p>
          <a:p>
            <a:pPr marL="0" marR="0" lvl="0" indent="0" algn="l" rtl="0">
              <a:lnSpc>
                <a:spcPct val="100000"/>
              </a:lnSpc>
              <a:spcBef>
                <a:spcPts val="0"/>
              </a:spcBef>
              <a:spcAft>
                <a:spcPts val="0"/>
              </a:spcAft>
              <a:buNone/>
            </a:pPr>
            <a:endParaRPr sz="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900" i="0" u="none" strike="noStrike" cap="none" dirty="0">
                <a:solidFill>
                  <a:srgbClr val="000000"/>
                </a:solidFill>
              </a:rPr>
              <a:t>Digital Inclusion, Entrepreneurship and Fintech Specialist</a:t>
            </a:r>
            <a:endParaRPr sz="900" i="0" u="none" strike="noStrike" cap="none" dirty="0">
              <a:solidFill>
                <a:srgbClr val="000000"/>
              </a:solidFill>
            </a:endParaRPr>
          </a:p>
        </p:txBody>
      </p:sp>
      <p:pic>
        <p:nvPicPr>
          <p:cNvPr id="365" name="Google Shape;365;g3d8d1b2bee4_4_5"/>
          <p:cNvPicPr preferRelativeResize="0"/>
          <p:nvPr/>
        </p:nvPicPr>
        <p:blipFill rotWithShape="1">
          <a:blip r:embed="rId7">
            <a:alphaModFix/>
          </a:blip>
          <a:srcRect/>
          <a:stretch/>
        </p:blipFill>
        <p:spPr>
          <a:xfrm>
            <a:off x="5417962" y="3480967"/>
            <a:ext cx="1010100" cy="1080798"/>
          </a:xfrm>
          <a:prstGeom prst="rect">
            <a:avLst/>
          </a:prstGeom>
          <a:noFill/>
          <a:ln>
            <a:noFill/>
          </a:ln>
        </p:spPr>
      </p:pic>
      <p:pic>
        <p:nvPicPr>
          <p:cNvPr id="366" name="Google Shape;366;g3d8d1b2bee4_4_5"/>
          <p:cNvPicPr preferRelativeResize="0"/>
          <p:nvPr/>
        </p:nvPicPr>
        <p:blipFill rotWithShape="1">
          <a:blip r:embed="rId8">
            <a:alphaModFix/>
          </a:blip>
          <a:srcRect/>
          <a:stretch/>
        </p:blipFill>
        <p:spPr>
          <a:xfrm>
            <a:off x="7827891" y="3466499"/>
            <a:ext cx="1037163" cy="1080798"/>
          </a:xfrm>
          <a:prstGeom prst="rect">
            <a:avLst/>
          </a:prstGeom>
          <a:noFill/>
          <a:ln>
            <a:noFill/>
          </a:ln>
        </p:spPr>
      </p:pic>
      <p:pic>
        <p:nvPicPr>
          <p:cNvPr id="367" name="Google Shape;367;g3d8d1b2bee4_4_5"/>
          <p:cNvPicPr preferRelativeResize="0"/>
          <p:nvPr/>
        </p:nvPicPr>
        <p:blipFill rotWithShape="1">
          <a:blip r:embed="rId9">
            <a:alphaModFix/>
          </a:blip>
          <a:srcRect/>
          <a:stretch/>
        </p:blipFill>
        <p:spPr>
          <a:xfrm>
            <a:off x="716450" y="3530965"/>
            <a:ext cx="1010100" cy="1016332"/>
          </a:xfrm>
          <a:prstGeom prst="rect">
            <a:avLst/>
          </a:prstGeom>
          <a:noFill/>
          <a:ln>
            <a:noFill/>
          </a:ln>
        </p:spPr>
      </p:pic>
      <p:pic>
        <p:nvPicPr>
          <p:cNvPr id="368" name="Google Shape;368;g3d8d1b2bee4_4_5"/>
          <p:cNvPicPr preferRelativeResize="0"/>
          <p:nvPr/>
        </p:nvPicPr>
        <p:blipFill>
          <a:blip r:embed="rId10">
            <a:alphaModFix/>
          </a:blip>
          <a:stretch>
            <a:fillRect/>
          </a:stretch>
        </p:blipFill>
        <p:spPr>
          <a:xfrm>
            <a:off x="3080200" y="3450810"/>
            <a:ext cx="863850" cy="1101302"/>
          </a:xfrm>
          <a:prstGeom prst="rect">
            <a:avLst/>
          </a:prstGeom>
          <a:noFill/>
          <a:ln>
            <a:noFill/>
          </a:ln>
        </p:spPr>
      </p:pic>
      <p:pic>
        <p:nvPicPr>
          <p:cNvPr id="369" name="Google Shape;369;g3d8d1b2bee4_4_5" title="Andrew Parker.jpeg"/>
          <p:cNvPicPr preferRelativeResize="0"/>
          <p:nvPr/>
        </p:nvPicPr>
        <p:blipFill>
          <a:blip r:embed="rId11">
            <a:alphaModFix/>
          </a:blip>
          <a:stretch>
            <a:fillRect/>
          </a:stretch>
        </p:blipFill>
        <p:spPr>
          <a:xfrm>
            <a:off x="716450" y="4740450"/>
            <a:ext cx="1010100" cy="1039500"/>
          </a:xfrm>
          <a:prstGeom prst="rect">
            <a:avLst/>
          </a:prstGeom>
          <a:noFill/>
          <a:ln>
            <a:noFill/>
          </a:ln>
        </p:spPr>
      </p:pic>
      <p:sp>
        <p:nvSpPr>
          <p:cNvPr id="370" name="Google Shape;370;g3d8d1b2bee4_4_5"/>
          <p:cNvSpPr txBox="1"/>
          <p:nvPr/>
        </p:nvSpPr>
        <p:spPr>
          <a:xfrm>
            <a:off x="1828343" y="4740450"/>
            <a:ext cx="1260431" cy="9978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000" b="1" dirty="0">
                <a:latin typeface="+mj-lt"/>
              </a:rPr>
              <a:t>Andrew Parker</a:t>
            </a:r>
            <a:endParaRPr sz="1000" b="1" dirty="0">
              <a:latin typeface="+mj-lt"/>
            </a:endParaRPr>
          </a:p>
          <a:p>
            <a:pPr marL="0" lvl="0" indent="0" algn="l" rtl="0">
              <a:spcBef>
                <a:spcPts val="0"/>
              </a:spcBef>
              <a:spcAft>
                <a:spcPts val="0"/>
              </a:spcAft>
              <a:buNone/>
            </a:pPr>
            <a:endParaRPr sz="900" b="1" dirty="0">
              <a:latin typeface="+mj-lt"/>
            </a:endParaRPr>
          </a:p>
          <a:p>
            <a:pPr marL="0" lvl="0" indent="0" algn="l" rtl="0">
              <a:spcBef>
                <a:spcPts val="0"/>
              </a:spcBef>
              <a:spcAft>
                <a:spcPts val="0"/>
              </a:spcAft>
              <a:buNone/>
            </a:pPr>
            <a:r>
              <a:rPr lang="en-US" sz="900" dirty="0">
                <a:solidFill>
                  <a:schemeClr val="dk1"/>
                </a:solidFill>
                <a:highlight>
                  <a:srgbClr val="FFFFFF"/>
                </a:highlight>
                <a:latin typeface="+mj-lt"/>
                <a:ea typeface="Roboto"/>
                <a:cs typeface="Roboto"/>
                <a:sym typeface="Roboto"/>
              </a:rPr>
              <a:t>Economist, Sustainable Regional Development, Trade, Agribusiness  &amp;  marine sectors</a:t>
            </a:r>
            <a:endParaRPr sz="900" dirty="0">
              <a:latin typeface="+mj-lt"/>
            </a:endParaRPr>
          </a:p>
          <a:p>
            <a:pPr marL="0" marR="0" lvl="0" indent="0" algn="l" rtl="0">
              <a:lnSpc>
                <a:spcPct val="100000"/>
              </a:lnSpc>
              <a:spcBef>
                <a:spcPts val="0"/>
              </a:spcBef>
              <a:spcAft>
                <a:spcPts val="0"/>
              </a:spcAft>
              <a:buNone/>
            </a:pPr>
            <a:endParaRPr sz="900" dirty="0">
              <a:latin typeface="+mj-lt"/>
            </a:endParaRPr>
          </a:p>
        </p:txBody>
      </p:sp>
      <p:pic>
        <p:nvPicPr>
          <p:cNvPr id="371" name="Google Shape;371;g3d8d1b2bee4_4_5"/>
          <p:cNvPicPr preferRelativeResize="0"/>
          <p:nvPr/>
        </p:nvPicPr>
        <p:blipFill>
          <a:blip r:embed="rId12">
            <a:alphaModFix/>
          </a:blip>
          <a:stretch>
            <a:fillRect/>
          </a:stretch>
        </p:blipFill>
        <p:spPr>
          <a:xfrm>
            <a:off x="5417962" y="2239999"/>
            <a:ext cx="1013964" cy="1047815"/>
          </a:xfrm>
          <a:prstGeom prst="rect">
            <a:avLst/>
          </a:prstGeom>
          <a:noFill/>
          <a:ln>
            <a:noFill/>
          </a:ln>
        </p:spPr>
      </p:pic>
      <p:sp>
        <p:nvSpPr>
          <p:cNvPr id="372" name="Google Shape;372;g3d8d1b2bee4_4_5"/>
          <p:cNvSpPr txBox="1"/>
          <p:nvPr/>
        </p:nvSpPr>
        <p:spPr>
          <a:xfrm>
            <a:off x="4167782" y="4740450"/>
            <a:ext cx="1253468" cy="8826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000" b="1" dirty="0">
                <a:latin typeface="+mj-lt"/>
              </a:rPr>
              <a:t>Steve Lorimer</a:t>
            </a:r>
            <a:endParaRPr sz="1000" b="1" dirty="0">
              <a:latin typeface="+mj-lt"/>
            </a:endParaRPr>
          </a:p>
          <a:p>
            <a:pPr marL="0" lvl="0" indent="0" algn="l" rtl="0">
              <a:spcBef>
                <a:spcPts val="0"/>
              </a:spcBef>
              <a:spcAft>
                <a:spcPts val="0"/>
              </a:spcAft>
              <a:buNone/>
            </a:pPr>
            <a:endParaRPr sz="900" b="1" dirty="0">
              <a:latin typeface="+mj-lt"/>
            </a:endParaRPr>
          </a:p>
          <a:p>
            <a:pPr marL="0" lvl="0" indent="0" algn="l" rtl="0">
              <a:spcBef>
                <a:spcPts val="0"/>
              </a:spcBef>
              <a:spcAft>
                <a:spcPts val="0"/>
              </a:spcAft>
              <a:buNone/>
            </a:pPr>
            <a:r>
              <a:rPr lang="en-US" sz="900" dirty="0">
                <a:solidFill>
                  <a:schemeClr val="dk1"/>
                </a:solidFill>
                <a:latin typeface="+mj-lt"/>
                <a:ea typeface="Roboto"/>
                <a:cs typeface="Roboto"/>
                <a:sym typeface="Roboto"/>
              </a:rPr>
              <a:t>Regenerative Infrastructure &amp; Spatial AI Specialist</a:t>
            </a:r>
            <a:endParaRPr sz="900" dirty="0">
              <a:latin typeface="+mj-lt"/>
              <a:ea typeface="Roboto"/>
              <a:cs typeface="Roboto"/>
              <a:sym typeface="Roboto"/>
            </a:endParaRPr>
          </a:p>
          <a:p>
            <a:pPr marL="0" marR="0" lvl="0" indent="0" algn="l" rtl="0">
              <a:lnSpc>
                <a:spcPct val="100000"/>
              </a:lnSpc>
              <a:spcBef>
                <a:spcPts val="0"/>
              </a:spcBef>
              <a:spcAft>
                <a:spcPts val="0"/>
              </a:spcAft>
              <a:buNone/>
            </a:pPr>
            <a:endParaRPr sz="1050" dirty="0">
              <a:latin typeface="+mj-lt"/>
              <a:ea typeface="Roboto"/>
              <a:cs typeface="Roboto"/>
              <a:sym typeface="Roboto"/>
            </a:endParaRPr>
          </a:p>
        </p:txBody>
      </p:sp>
      <p:pic>
        <p:nvPicPr>
          <p:cNvPr id="373" name="Google Shape;373;g3d8d1b2bee4_4_5"/>
          <p:cNvPicPr preferRelativeResize="0"/>
          <p:nvPr/>
        </p:nvPicPr>
        <p:blipFill>
          <a:blip r:embed="rId13">
            <a:alphaModFix/>
          </a:blip>
          <a:stretch>
            <a:fillRect/>
          </a:stretch>
        </p:blipFill>
        <p:spPr>
          <a:xfrm>
            <a:off x="3080200" y="4740450"/>
            <a:ext cx="1010100" cy="1039500"/>
          </a:xfrm>
          <a:prstGeom prst="rect">
            <a:avLst/>
          </a:prstGeom>
          <a:noFill/>
          <a:ln>
            <a:noFill/>
          </a:ln>
        </p:spPr>
      </p:pic>
      <p:sp>
        <p:nvSpPr>
          <p:cNvPr id="374" name="Google Shape;374;g3d8d1b2bee4_4_5"/>
          <p:cNvSpPr txBox="1"/>
          <p:nvPr/>
        </p:nvSpPr>
        <p:spPr>
          <a:xfrm>
            <a:off x="6597587" y="4740450"/>
            <a:ext cx="1177500" cy="1020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000" b="1" dirty="0">
                <a:latin typeface="+mj-lt"/>
              </a:rPr>
              <a:t>Laura Jungman</a:t>
            </a:r>
            <a:endParaRPr sz="1000" b="1" dirty="0">
              <a:latin typeface="+mj-lt"/>
            </a:endParaRPr>
          </a:p>
          <a:p>
            <a:pPr marL="0" lvl="0" indent="0" algn="l" rtl="0">
              <a:spcBef>
                <a:spcPts val="0"/>
              </a:spcBef>
              <a:spcAft>
                <a:spcPts val="0"/>
              </a:spcAft>
              <a:buNone/>
            </a:pPr>
            <a:endParaRPr sz="900" b="1" dirty="0">
              <a:latin typeface="+mj-lt"/>
            </a:endParaRPr>
          </a:p>
          <a:p>
            <a:pPr marL="0" lvl="0" indent="0" algn="l" rtl="0">
              <a:spcBef>
                <a:spcPts val="0"/>
              </a:spcBef>
              <a:spcAft>
                <a:spcPts val="0"/>
              </a:spcAft>
              <a:buNone/>
            </a:pPr>
            <a:r>
              <a:rPr lang="en-US" sz="900" dirty="0">
                <a:solidFill>
                  <a:schemeClr val="dk1"/>
                </a:solidFill>
                <a:latin typeface="+mj-lt"/>
                <a:ea typeface="Roboto"/>
                <a:cs typeface="Roboto"/>
                <a:sym typeface="Roboto"/>
              </a:rPr>
              <a:t>Climate finance and Nature-based Solutions for Urban Resilience</a:t>
            </a:r>
            <a:endParaRPr sz="900" dirty="0">
              <a:latin typeface="+mj-lt"/>
              <a:ea typeface="Roboto"/>
              <a:cs typeface="Roboto"/>
              <a:sym typeface="Roboto"/>
            </a:endParaRPr>
          </a:p>
          <a:p>
            <a:pPr marL="0" marR="0" lvl="0" indent="0" algn="l" rtl="0">
              <a:lnSpc>
                <a:spcPct val="100000"/>
              </a:lnSpc>
              <a:spcBef>
                <a:spcPts val="0"/>
              </a:spcBef>
              <a:spcAft>
                <a:spcPts val="0"/>
              </a:spcAft>
              <a:buNone/>
            </a:pPr>
            <a:endParaRPr sz="1050" dirty="0">
              <a:latin typeface="+mj-lt"/>
              <a:ea typeface="Roboto"/>
              <a:cs typeface="Roboto"/>
              <a:sym typeface="Roboto"/>
            </a:endParaRPr>
          </a:p>
        </p:txBody>
      </p:sp>
      <p:sp>
        <p:nvSpPr>
          <p:cNvPr id="375" name="Google Shape;375;g3d8d1b2bee4_4_5"/>
          <p:cNvSpPr txBox="1"/>
          <p:nvPr/>
        </p:nvSpPr>
        <p:spPr>
          <a:xfrm>
            <a:off x="8970960" y="4740450"/>
            <a:ext cx="1180853" cy="8826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000" b="1" dirty="0">
                <a:latin typeface="+mj-lt"/>
              </a:rPr>
              <a:t>Vidya Naidu</a:t>
            </a:r>
            <a:endParaRPr sz="1000" b="1" dirty="0">
              <a:latin typeface="+mj-lt"/>
            </a:endParaRPr>
          </a:p>
          <a:p>
            <a:pPr marL="0" lvl="0" indent="0" algn="l" rtl="0">
              <a:spcBef>
                <a:spcPts val="0"/>
              </a:spcBef>
              <a:spcAft>
                <a:spcPts val="0"/>
              </a:spcAft>
              <a:buNone/>
            </a:pPr>
            <a:endParaRPr sz="900" b="1" dirty="0">
              <a:latin typeface="+mj-lt"/>
            </a:endParaRPr>
          </a:p>
          <a:p>
            <a:pPr marL="0" lvl="0" indent="0" algn="l" rtl="0">
              <a:spcBef>
                <a:spcPts val="0"/>
              </a:spcBef>
              <a:spcAft>
                <a:spcPts val="0"/>
              </a:spcAft>
              <a:buNone/>
            </a:pPr>
            <a:r>
              <a:rPr lang="en-US" sz="900" dirty="0">
                <a:solidFill>
                  <a:schemeClr val="dk1"/>
                </a:solidFill>
                <a:latin typeface="+mj-lt"/>
                <a:ea typeface="Roboto"/>
                <a:cs typeface="Roboto"/>
                <a:sym typeface="Roboto"/>
              </a:rPr>
              <a:t>Inclusive Cities and Infrastructure, GEDSI and Safeguarding</a:t>
            </a:r>
            <a:endParaRPr sz="900" dirty="0">
              <a:latin typeface="+mj-lt"/>
              <a:ea typeface="Roboto"/>
              <a:cs typeface="Roboto"/>
              <a:sym typeface="Roboto"/>
            </a:endParaRPr>
          </a:p>
          <a:p>
            <a:pPr marL="0" marR="0" lvl="0" indent="0" algn="l" rtl="0">
              <a:lnSpc>
                <a:spcPct val="100000"/>
              </a:lnSpc>
              <a:spcBef>
                <a:spcPts val="0"/>
              </a:spcBef>
              <a:spcAft>
                <a:spcPts val="0"/>
              </a:spcAft>
              <a:buNone/>
            </a:pPr>
            <a:endParaRPr sz="1050" dirty="0">
              <a:latin typeface="+mj-lt"/>
              <a:ea typeface="Roboto"/>
              <a:cs typeface="Roboto"/>
              <a:sym typeface="Roboto"/>
            </a:endParaRPr>
          </a:p>
        </p:txBody>
      </p:sp>
      <p:pic>
        <p:nvPicPr>
          <p:cNvPr id="376" name="Google Shape;376;g3d8d1b2bee4_4_5" title="1686445453368.jpeg"/>
          <p:cNvPicPr preferRelativeResize="0"/>
          <p:nvPr/>
        </p:nvPicPr>
        <p:blipFill>
          <a:blip r:embed="rId14">
            <a:alphaModFix/>
          </a:blip>
          <a:stretch>
            <a:fillRect/>
          </a:stretch>
        </p:blipFill>
        <p:spPr>
          <a:xfrm>
            <a:off x="5417962" y="4740450"/>
            <a:ext cx="1039500" cy="1039500"/>
          </a:xfrm>
          <a:prstGeom prst="rect">
            <a:avLst/>
          </a:prstGeom>
          <a:noFill/>
          <a:ln>
            <a:noFill/>
          </a:ln>
        </p:spPr>
      </p:pic>
      <p:pic>
        <p:nvPicPr>
          <p:cNvPr id="377" name="Google Shape;377;g3d8d1b2bee4_4_5" title="1516876715042.jpeg"/>
          <p:cNvPicPr preferRelativeResize="0"/>
          <p:nvPr/>
        </p:nvPicPr>
        <p:blipFill>
          <a:blip r:embed="rId15">
            <a:alphaModFix/>
          </a:blip>
          <a:stretch>
            <a:fillRect/>
          </a:stretch>
        </p:blipFill>
        <p:spPr>
          <a:xfrm>
            <a:off x="7827891" y="4740450"/>
            <a:ext cx="1055628" cy="1039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4"/>
          <p:cNvSpPr txBox="1"/>
          <p:nvPr/>
        </p:nvSpPr>
        <p:spPr>
          <a:xfrm>
            <a:off x="1887655" y="5161189"/>
            <a:ext cx="4806315" cy="292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a:solidFill>
                  <a:srgbClr val="231F1F"/>
                </a:solidFill>
                <a:latin typeface="Arial"/>
                <a:ea typeface="Arial"/>
                <a:cs typeface="Arial"/>
                <a:sym typeface="Arial"/>
              </a:rPr>
              <a:t>Inclusive &amp; Sustainable Development Consulting</a:t>
            </a:r>
            <a:endParaRPr sz="1750" b="0" i="0" u="none" strike="noStrike" cap="none">
              <a:solidFill>
                <a:srgbClr val="000000"/>
              </a:solidFill>
              <a:latin typeface="Arial"/>
              <a:ea typeface="Arial"/>
              <a:cs typeface="Arial"/>
              <a:sym typeface="Arial"/>
            </a:endParaRPr>
          </a:p>
        </p:txBody>
      </p:sp>
      <p:grpSp>
        <p:nvGrpSpPr>
          <p:cNvPr id="383" name="Google Shape;383;p24"/>
          <p:cNvGrpSpPr/>
          <p:nvPr/>
        </p:nvGrpSpPr>
        <p:grpSpPr>
          <a:xfrm>
            <a:off x="0" y="0"/>
            <a:ext cx="10685653" cy="3347999"/>
            <a:chOff x="0" y="0"/>
            <a:chExt cx="10685653" cy="3347999"/>
          </a:xfrm>
        </p:grpSpPr>
        <p:pic>
          <p:nvPicPr>
            <p:cNvPr id="384" name="Google Shape;384;p24"/>
            <p:cNvPicPr preferRelativeResize="0"/>
            <p:nvPr/>
          </p:nvPicPr>
          <p:blipFill rotWithShape="1">
            <a:blip r:embed="rId3">
              <a:alphaModFix/>
            </a:blip>
            <a:srcRect/>
            <a:stretch/>
          </p:blipFill>
          <p:spPr>
            <a:xfrm>
              <a:off x="0" y="0"/>
              <a:ext cx="10685653" cy="3347999"/>
            </a:xfrm>
            <a:prstGeom prst="rect">
              <a:avLst/>
            </a:prstGeom>
            <a:noFill/>
            <a:ln>
              <a:noFill/>
            </a:ln>
          </p:spPr>
        </p:pic>
        <p:pic>
          <p:nvPicPr>
            <p:cNvPr id="385" name="Google Shape;385;p24"/>
            <p:cNvPicPr preferRelativeResize="0"/>
            <p:nvPr/>
          </p:nvPicPr>
          <p:blipFill rotWithShape="1">
            <a:blip r:embed="rId4">
              <a:alphaModFix/>
            </a:blip>
            <a:srcRect/>
            <a:stretch/>
          </p:blipFill>
          <p:spPr>
            <a:xfrm>
              <a:off x="0" y="0"/>
              <a:ext cx="10685653" cy="3347999"/>
            </a:xfrm>
            <a:prstGeom prst="rect">
              <a:avLst/>
            </a:prstGeom>
            <a:noFill/>
            <a:ln>
              <a:noFill/>
            </a:ln>
          </p:spPr>
        </p:pic>
      </p:grpSp>
      <p:sp>
        <p:nvSpPr>
          <p:cNvPr id="386" name="Google Shape;386;p24"/>
          <p:cNvSpPr txBox="1"/>
          <p:nvPr/>
        </p:nvSpPr>
        <p:spPr>
          <a:xfrm>
            <a:off x="7781300" y="4332375"/>
            <a:ext cx="2585700" cy="595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231F1F"/>
                </a:solidFill>
                <a:latin typeface="Arial"/>
                <a:ea typeface="Arial"/>
                <a:cs typeface="Arial"/>
                <a:sym typeface="Arial"/>
              </a:rPr>
              <a:t>Andreas Beavor</a:t>
            </a:r>
            <a:endParaRPr sz="1100" b="0" i="0" u="none" strike="noStrike" cap="none">
              <a:solidFill>
                <a:srgbClr val="000000"/>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31F1F"/>
                </a:solidFill>
                <a:latin typeface="Arial"/>
                <a:ea typeface="Arial"/>
                <a:cs typeface="Arial"/>
                <a:sym typeface="Arial"/>
              </a:rPr>
              <a:t>Managing Partner</a:t>
            </a:r>
            <a:endParaRPr sz="1100" b="0" i="0" u="none" strike="noStrike" cap="none">
              <a:solidFill>
                <a:srgbClr val="000000"/>
              </a:solidFill>
              <a:latin typeface="Arial"/>
              <a:ea typeface="Arial"/>
              <a:cs typeface="Arial"/>
              <a:sym typeface="Arial"/>
            </a:endParaRPr>
          </a:p>
          <a:p>
            <a:pPr marL="12700" marR="0" lvl="0" indent="0" algn="l" rtl="0">
              <a:lnSpc>
                <a:spcPct val="100000"/>
              </a:lnSpc>
              <a:spcBef>
                <a:spcPts val="580"/>
              </a:spcBef>
              <a:spcAft>
                <a:spcPts val="0"/>
              </a:spcAft>
              <a:buClr>
                <a:srgbClr val="000000"/>
              </a:buClr>
              <a:buSzPts val="1100"/>
              <a:buFont typeface="Arial"/>
              <a:buNone/>
            </a:pPr>
            <a:r>
              <a:rPr lang="en-US" sz="1100" b="0" i="0" u="sng" strike="noStrike" cap="none">
                <a:solidFill>
                  <a:srgbClr val="231F1F"/>
                </a:solidFill>
                <a:latin typeface="Arial"/>
                <a:ea typeface="Arial"/>
                <a:cs typeface="Arial"/>
                <a:sym typeface="Arial"/>
                <a:hlinkClick r:id="rId5">
                  <a:extLst>
                    <a:ext uri="{A12FA001-AC4F-418D-AE19-62706E023703}">
                      <ahyp:hlinkClr xmlns:ahyp="http://schemas.microsoft.com/office/drawing/2018/hyperlinkcolor" val="tx"/>
                    </a:ext>
                  </a:extLst>
                </a:hlinkClick>
              </a:rPr>
              <a:t>andreas.beavor@urbanemerge.com</a:t>
            </a:r>
            <a:endParaRPr sz="1100" b="0" i="0" u="none" strike="noStrike" cap="none">
              <a:solidFill>
                <a:srgbClr val="000000"/>
              </a:solidFill>
              <a:latin typeface="Arial"/>
              <a:ea typeface="Arial"/>
              <a:cs typeface="Arial"/>
              <a:sym typeface="Arial"/>
            </a:endParaRPr>
          </a:p>
        </p:txBody>
      </p:sp>
      <p:sp>
        <p:nvSpPr>
          <p:cNvPr id="387" name="Google Shape;387;p24"/>
          <p:cNvSpPr txBox="1"/>
          <p:nvPr/>
        </p:nvSpPr>
        <p:spPr>
          <a:xfrm>
            <a:off x="7781300" y="5379975"/>
            <a:ext cx="2262600" cy="351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231F1F"/>
                </a:solidFill>
                <a:latin typeface="Arial"/>
                <a:ea typeface="Arial"/>
                <a:cs typeface="Arial"/>
                <a:sym typeface="Arial"/>
              </a:rPr>
              <a:t>Naji Makarem</a:t>
            </a:r>
            <a:endParaRPr sz="1100" b="0" i="0" u="none" strike="noStrike" cap="none">
              <a:solidFill>
                <a:srgbClr val="000000"/>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31F1F"/>
                </a:solidFill>
                <a:latin typeface="Arial"/>
                <a:ea typeface="Arial"/>
                <a:cs typeface="Arial"/>
                <a:sym typeface="Arial"/>
              </a:rPr>
              <a:t>Managing Partner</a:t>
            </a:r>
            <a:endParaRPr sz="1100" b="0" i="0" u="none" strike="noStrike" cap="none">
              <a:solidFill>
                <a:srgbClr val="000000"/>
              </a:solidFill>
              <a:latin typeface="Arial"/>
              <a:ea typeface="Arial"/>
              <a:cs typeface="Arial"/>
              <a:sym typeface="Arial"/>
            </a:endParaRPr>
          </a:p>
        </p:txBody>
      </p:sp>
      <p:sp>
        <p:nvSpPr>
          <p:cNvPr id="388" name="Google Shape;388;p24"/>
          <p:cNvSpPr txBox="1"/>
          <p:nvPr/>
        </p:nvSpPr>
        <p:spPr>
          <a:xfrm>
            <a:off x="7781300" y="5788925"/>
            <a:ext cx="2585700" cy="182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sng" strike="noStrike" cap="none">
                <a:solidFill>
                  <a:srgbClr val="231F1F"/>
                </a:solidFill>
                <a:latin typeface="Arial"/>
                <a:ea typeface="Arial"/>
                <a:cs typeface="Arial"/>
                <a:sym typeface="Arial"/>
                <a:hlinkClick r:id="rId6">
                  <a:extLst>
                    <a:ext uri="{A12FA001-AC4F-418D-AE19-62706E023703}">
                      <ahyp:hlinkClr xmlns:ahyp="http://schemas.microsoft.com/office/drawing/2018/hyperlinkcolor" val="tx"/>
                    </a:ext>
                  </a:extLst>
                </a:hlinkClick>
              </a:rPr>
              <a:t>naji.makarem@urbanemerge.com</a:t>
            </a:r>
            <a:endParaRPr sz="1100" b="0" i="0" u="none" strike="noStrike" cap="none">
              <a:solidFill>
                <a:srgbClr val="000000"/>
              </a:solidFill>
              <a:latin typeface="Arial"/>
              <a:ea typeface="Arial"/>
              <a:cs typeface="Arial"/>
              <a:sym typeface="Arial"/>
            </a:endParaRPr>
          </a:p>
        </p:txBody>
      </p:sp>
      <p:sp>
        <p:nvSpPr>
          <p:cNvPr id="389" name="Google Shape;389;p24"/>
          <p:cNvSpPr txBox="1"/>
          <p:nvPr/>
        </p:nvSpPr>
        <p:spPr>
          <a:xfrm>
            <a:off x="1889450" y="5856804"/>
            <a:ext cx="446405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31F1F"/>
                </a:solidFill>
                <a:latin typeface="Arial"/>
                <a:ea typeface="Arial"/>
                <a:cs typeface="Arial"/>
                <a:sym typeface="Arial"/>
              </a:rPr>
              <a:t>To know more about our work please visit </a:t>
            </a:r>
            <a:r>
              <a:rPr lang="en-US" sz="1200" b="0" i="0" u="sng" strike="noStrike" cap="none">
                <a:solidFill>
                  <a:srgbClr val="2DA5AF"/>
                </a:solidFill>
                <a:latin typeface="Arial"/>
                <a:ea typeface="Arial"/>
                <a:cs typeface="Arial"/>
                <a:sym typeface="Arial"/>
                <a:hlinkClick r:id="rId7">
                  <a:extLst>
                    <a:ext uri="{A12FA001-AC4F-418D-AE19-62706E023703}">
                      <ahyp:hlinkClr xmlns:ahyp="http://schemas.microsoft.com/office/drawing/2018/hyperlinkcolor" val="tx"/>
                    </a:ext>
                  </a:extLst>
                </a:hlinkClick>
              </a:rPr>
              <a:t>www.urbanemerge.com</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d91739e74f_0_0"/>
          <p:cNvSpPr txBox="1">
            <a:spLocks noGrp="1"/>
          </p:cNvSpPr>
          <p:nvPr>
            <p:ph type="title"/>
          </p:nvPr>
        </p:nvSpPr>
        <p:spPr>
          <a:xfrm>
            <a:off x="379700" y="924546"/>
            <a:ext cx="2299800" cy="1970100"/>
          </a:xfrm>
          <a:prstGeom prst="rect">
            <a:avLst/>
          </a:prstGeom>
          <a:noFill/>
          <a:ln>
            <a:noFill/>
          </a:ln>
        </p:spPr>
        <p:txBody>
          <a:bodyPr spcFirstLastPara="1" wrap="square" lIns="0" tIns="640075" rIns="0" bIns="0" anchor="t" anchorCtr="0">
            <a:spAutoFit/>
          </a:bodyPr>
          <a:lstStyle/>
          <a:p>
            <a:pPr marL="34290" lvl="0" indent="0" algn="l" rtl="0">
              <a:lnSpc>
                <a:spcPct val="100000"/>
              </a:lnSpc>
              <a:spcBef>
                <a:spcPts val="0"/>
              </a:spcBef>
              <a:spcAft>
                <a:spcPts val="0"/>
              </a:spcAft>
              <a:buSzPts val="1400"/>
              <a:buNone/>
            </a:pPr>
            <a:r>
              <a:rPr lang="en-US" sz="4300"/>
              <a:t>Our Vision</a:t>
            </a:r>
            <a:endParaRPr/>
          </a:p>
        </p:txBody>
      </p:sp>
      <p:sp>
        <p:nvSpPr>
          <p:cNvPr id="102" name="Google Shape;102;g3d91739e74f_0_0"/>
          <p:cNvSpPr txBox="1"/>
          <p:nvPr/>
        </p:nvSpPr>
        <p:spPr>
          <a:xfrm>
            <a:off x="442235" y="3170775"/>
            <a:ext cx="1789688" cy="1951816"/>
          </a:xfrm>
          <a:prstGeom prst="rect">
            <a:avLst/>
          </a:prstGeom>
          <a:noFill/>
          <a:ln>
            <a:noFill/>
          </a:ln>
        </p:spPr>
        <p:txBody>
          <a:bodyPr spcFirstLastPara="1" wrap="square" lIns="0" tIns="12700" rIns="0" bIns="0" anchor="t" anchorCtr="0">
            <a:spAutoFit/>
          </a:bodyPr>
          <a:lstStyle/>
          <a:p>
            <a:r>
              <a:rPr lang="en-GB" dirty="0"/>
              <a:t>At </a:t>
            </a:r>
            <a:r>
              <a:rPr lang="en-GB" dirty="0" err="1"/>
              <a:t>UrbanEmerge</a:t>
            </a:r>
            <a:r>
              <a:rPr lang="en-GB" dirty="0"/>
              <a:t>, we envision a just and circular world shaped by three guiding principles that underpin all our work in inclusive and sustainable development.</a:t>
            </a:r>
          </a:p>
        </p:txBody>
      </p:sp>
      <p:sp>
        <p:nvSpPr>
          <p:cNvPr id="103" name="Google Shape;103;g3d91739e74f_0_0"/>
          <p:cNvSpPr txBox="1"/>
          <p:nvPr/>
        </p:nvSpPr>
        <p:spPr>
          <a:xfrm>
            <a:off x="3014299" y="1877858"/>
            <a:ext cx="2085900" cy="497100"/>
          </a:xfrm>
          <a:prstGeom prst="rect">
            <a:avLst/>
          </a:prstGeom>
          <a:noFill/>
          <a:ln>
            <a:noFill/>
          </a:ln>
        </p:spPr>
        <p:txBody>
          <a:bodyPr spcFirstLastPara="1" wrap="square" lIns="0" tIns="7555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2DA5AF"/>
                </a:solidFill>
                <a:latin typeface="Arial"/>
                <a:ea typeface="Arial"/>
                <a:cs typeface="Arial"/>
                <a:sym typeface="Arial"/>
              </a:rPr>
              <a:t>Inclusive</a:t>
            </a:r>
            <a:endParaRPr sz="1600" b="0" i="0" u="none" strike="noStrike" cap="none" dirty="0">
              <a:solidFill>
                <a:srgbClr val="000000"/>
              </a:solidFill>
              <a:latin typeface="Arial"/>
              <a:ea typeface="Arial"/>
              <a:cs typeface="Arial"/>
              <a:sym typeface="Arial"/>
            </a:endParaRPr>
          </a:p>
          <a:p>
            <a:pPr marL="12700" marR="0" lvl="0" indent="0" algn="l" rtl="0">
              <a:lnSpc>
                <a:spcPct val="100000"/>
              </a:lnSpc>
              <a:spcBef>
                <a:spcPts val="280"/>
              </a:spcBef>
              <a:spcAft>
                <a:spcPts val="0"/>
              </a:spcAft>
              <a:buClr>
                <a:srgbClr val="000000"/>
              </a:buClr>
              <a:buSzPts val="900"/>
              <a:buFont typeface="Arial"/>
              <a:buNone/>
            </a:pPr>
            <a:r>
              <a:rPr lang="en-US" sz="900" b="1" i="1" u="none" strike="noStrike" cap="none" dirty="0">
                <a:solidFill>
                  <a:srgbClr val="2DA5AF"/>
                </a:solidFill>
                <a:latin typeface="Arial"/>
                <a:ea typeface="Arial"/>
                <a:cs typeface="Arial"/>
                <a:sym typeface="Arial"/>
              </a:rPr>
              <a:t>Access + Good Governance + Agency</a:t>
            </a:r>
            <a:endParaRPr sz="900" b="0" i="0" u="none" strike="noStrike" cap="none" dirty="0">
              <a:solidFill>
                <a:srgbClr val="000000"/>
              </a:solidFill>
              <a:latin typeface="Arial"/>
              <a:ea typeface="Arial"/>
              <a:cs typeface="Arial"/>
              <a:sym typeface="Arial"/>
            </a:endParaRPr>
          </a:p>
        </p:txBody>
      </p:sp>
      <p:sp>
        <p:nvSpPr>
          <p:cNvPr id="104" name="Google Shape;104;g3d91739e74f_0_0"/>
          <p:cNvSpPr txBox="1"/>
          <p:nvPr/>
        </p:nvSpPr>
        <p:spPr>
          <a:xfrm>
            <a:off x="3014300" y="2553198"/>
            <a:ext cx="2221800" cy="3432300"/>
          </a:xfrm>
          <a:prstGeom prst="rect">
            <a:avLst/>
          </a:prstGeom>
          <a:noFill/>
          <a:ln>
            <a:noFill/>
          </a:ln>
        </p:spPr>
        <p:txBody>
          <a:bodyPr spcFirstLastPara="1" wrap="square" lIns="0" tIns="35550" rIns="0" bIns="0" anchor="t" anchorCtr="0">
            <a:spAutoFit/>
          </a:bodyPr>
          <a:lstStyle/>
          <a:p>
            <a:pPr marL="0" marR="0" lvl="0" indent="0" algn="l" rtl="0">
              <a:lnSpc>
                <a:spcPct val="115000"/>
              </a:lnSpc>
              <a:spcBef>
                <a:spcPts val="600"/>
              </a:spcBef>
              <a:spcAft>
                <a:spcPts val="0"/>
              </a:spcAft>
              <a:buClr>
                <a:schemeClr val="dk1"/>
              </a:buClr>
              <a:buSzPts val="1100"/>
              <a:buFont typeface="Arial"/>
              <a:buNone/>
            </a:pPr>
            <a:r>
              <a:rPr lang="en-US" sz="900" dirty="0"/>
              <a:t>In a world of deepening inequality and fractured trust, decisions are still too often made without the people and ecosystems most affected by them. </a:t>
            </a:r>
            <a:endParaRPr sz="900" dirty="0"/>
          </a:p>
          <a:p>
            <a:pPr marL="0" marR="0" lvl="0" indent="0" algn="l" rtl="0">
              <a:lnSpc>
                <a:spcPct val="115000"/>
              </a:lnSpc>
              <a:spcBef>
                <a:spcPts val="600"/>
              </a:spcBef>
              <a:spcAft>
                <a:spcPts val="0"/>
              </a:spcAft>
              <a:buClr>
                <a:schemeClr val="dk1"/>
              </a:buClr>
              <a:buSzPts val="1100"/>
              <a:buFont typeface="Arial"/>
              <a:buNone/>
            </a:pPr>
            <a:r>
              <a:rPr lang="en-US" sz="900" dirty="0"/>
              <a:t>We see inclusion as starting from everyday realities: whose needs are considered when strategies are written, when services are designed and when infrastructure is planned. </a:t>
            </a:r>
            <a:endParaRPr sz="900" dirty="0"/>
          </a:p>
          <a:p>
            <a:pPr marL="0" marR="0" lvl="0" indent="0" algn="l" rtl="0">
              <a:lnSpc>
                <a:spcPct val="115000"/>
              </a:lnSpc>
              <a:spcBef>
                <a:spcPts val="600"/>
              </a:spcBef>
              <a:spcAft>
                <a:spcPts val="0"/>
              </a:spcAft>
              <a:buClr>
                <a:schemeClr val="dk1"/>
              </a:buClr>
              <a:buSzPts val="1100"/>
              <a:buFont typeface="Arial"/>
              <a:buNone/>
            </a:pPr>
            <a:r>
              <a:rPr lang="en-US" sz="900" dirty="0"/>
              <a:t>We believe that integrating diverse perspectives – across gender, ethnicity, age, disability, income and geography – uncovers a broader range of risks and opportunities, improves strategic direction and develops products and services that work in practice rather than on paper. </a:t>
            </a:r>
            <a:endParaRPr sz="900" dirty="0"/>
          </a:p>
          <a:p>
            <a:pPr marL="0" marR="0" lvl="0" indent="0" algn="l" rtl="0">
              <a:lnSpc>
                <a:spcPct val="115000"/>
              </a:lnSpc>
              <a:spcBef>
                <a:spcPts val="600"/>
              </a:spcBef>
              <a:spcAft>
                <a:spcPts val="600"/>
              </a:spcAft>
              <a:buClr>
                <a:schemeClr val="dk1"/>
              </a:buClr>
              <a:buSzPts val="1100"/>
              <a:buFont typeface="Arial"/>
              <a:buNone/>
            </a:pPr>
            <a:r>
              <a:rPr lang="en-US" sz="900" dirty="0"/>
              <a:t>Inclusive planning and governance help </a:t>
            </a:r>
            <a:r>
              <a:rPr lang="en-US" sz="900" dirty="0" err="1"/>
              <a:t>maximise</a:t>
            </a:r>
            <a:r>
              <a:rPr lang="en-US" sz="900" dirty="0"/>
              <a:t> positive impacts, </a:t>
            </a:r>
            <a:r>
              <a:rPr lang="en-US" sz="900" dirty="0" err="1"/>
              <a:t>minimise</a:t>
            </a:r>
            <a:r>
              <a:rPr lang="en-US" sz="900" dirty="0"/>
              <a:t> unintended harms and build shared ownership of change.</a:t>
            </a:r>
            <a:endParaRPr sz="900" dirty="0"/>
          </a:p>
        </p:txBody>
      </p:sp>
      <p:sp>
        <p:nvSpPr>
          <p:cNvPr id="105" name="Google Shape;105;g3d91739e74f_0_0"/>
          <p:cNvSpPr txBox="1"/>
          <p:nvPr/>
        </p:nvSpPr>
        <p:spPr>
          <a:xfrm>
            <a:off x="5520497" y="1884208"/>
            <a:ext cx="1475700" cy="471300"/>
          </a:xfrm>
          <a:prstGeom prst="rect">
            <a:avLst/>
          </a:prstGeom>
          <a:noFill/>
          <a:ln>
            <a:noFill/>
          </a:ln>
        </p:spPr>
        <p:txBody>
          <a:bodyPr spcFirstLastPara="1" wrap="square" lIns="0" tIns="7555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2DA5AA"/>
                </a:solidFill>
                <a:latin typeface="Arial"/>
                <a:ea typeface="Arial"/>
                <a:cs typeface="Arial"/>
                <a:sym typeface="Arial"/>
              </a:rPr>
              <a:t>Ecological</a:t>
            </a:r>
            <a:endParaRPr sz="1400" b="0" i="0" u="none" strike="noStrike" cap="none" dirty="0">
              <a:solidFill>
                <a:srgbClr val="000000"/>
              </a:solidFill>
              <a:latin typeface="Arial"/>
              <a:ea typeface="Arial"/>
              <a:cs typeface="Arial"/>
              <a:sym typeface="Arial"/>
            </a:endParaRPr>
          </a:p>
          <a:p>
            <a:pPr marL="12700" marR="0" lvl="0" indent="0" algn="l" rtl="0">
              <a:lnSpc>
                <a:spcPct val="100000"/>
              </a:lnSpc>
              <a:spcBef>
                <a:spcPts val="320"/>
              </a:spcBef>
              <a:spcAft>
                <a:spcPts val="0"/>
              </a:spcAft>
              <a:buClr>
                <a:srgbClr val="000000"/>
              </a:buClr>
              <a:buSzPts val="900"/>
              <a:buFont typeface="Arial"/>
              <a:buNone/>
            </a:pPr>
            <a:r>
              <a:rPr lang="en-US" sz="900" b="1" i="1" u="none" strike="noStrike" cap="none" dirty="0">
                <a:solidFill>
                  <a:srgbClr val="2DA5AA"/>
                </a:solidFill>
                <a:latin typeface="Arial"/>
                <a:ea typeface="Arial"/>
                <a:cs typeface="Arial"/>
                <a:sym typeface="Arial"/>
              </a:rPr>
              <a:t>Climate + Ecology + Waste</a:t>
            </a:r>
            <a:endParaRPr sz="900" b="0" i="0" u="none" strike="noStrike" cap="none" dirty="0">
              <a:solidFill>
                <a:srgbClr val="000000"/>
              </a:solidFill>
              <a:latin typeface="Arial"/>
              <a:ea typeface="Arial"/>
              <a:cs typeface="Arial"/>
              <a:sym typeface="Arial"/>
            </a:endParaRPr>
          </a:p>
        </p:txBody>
      </p:sp>
      <p:sp>
        <p:nvSpPr>
          <p:cNvPr id="106" name="Google Shape;106;g3d91739e74f_0_0"/>
          <p:cNvSpPr txBox="1"/>
          <p:nvPr/>
        </p:nvSpPr>
        <p:spPr>
          <a:xfrm>
            <a:off x="5520497" y="2534166"/>
            <a:ext cx="2221800" cy="3382800"/>
          </a:xfrm>
          <a:prstGeom prst="rect">
            <a:avLst/>
          </a:prstGeom>
          <a:noFill/>
          <a:ln>
            <a:noFill/>
          </a:ln>
        </p:spPr>
        <p:txBody>
          <a:bodyPr spcFirstLastPara="1" wrap="square" lIns="0" tIns="12700" rIns="0" bIns="0" anchor="t" anchorCtr="0">
            <a:spAutoFit/>
          </a:bodyPr>
          <a:lstStyle/>
          <a:p>
            <a:pPr marL="12700" marR="5080" lvl="0" indent="0" algn="l" rtl="0">
              <a:lnSpc>
                <a:spcPct val="114000"/>
              </a:lnSpc>
              <a:spcBef>
                <a:spcPts val="600"/>
              </a:spcBef>
              <a:spcAft>
                <a:spcPts val="0"/>
              </a:spcAft>
              <a:buClr>
                <a:srgbClr val="000000"/>
              </a:buClr>
              <a:buSzPts val="1100"/>
              <a:buFont typeface="Arial"/>
              <a:buNone/>
            </a:pPr>
            <a:r>
              <a:rPr lang="en-US" sz="900" dirty="0">
                <a:solidFill>
                  <a:srgbClr val="05050B"/>
                </a:solidFill>
              </a:rPr>
              <a:t>Environmental debates have rightly focused on climate change, but a truly sustainable future also depends on the health of soils, forests, oceans and the ecosystems that sustain life - a system that is both resilient and regenerative is key.</a:t>
            </a:r>
            <a:endParaRPr sz="900" dirty="0">
              <a:solidFill>
                <a:srgbClr val="05050B"/>
              </a:solidFill>
            </a:endParaRPr>
          </a:p>
          <a:p>
            <a:pPr marL="12700" marR="5080" lvl="0" indent="0" algn="l" rtl="0">
              <a:lnSpc>
                <a:spcPct val="114000"/>
              </a:lnSpc>
              <a:spcBef>
                <a:spcPts val="600"/>
              </a:spcBef>
              <a:spcAft>
                <a:spcPts val="0"/>
              </a:spcAft>
              <a:buClr>
                <a:srgbClr val="000000"/>
              </a:buClr>
              <a:buSzPts val="1100"/>
              <a:buFont typeface="Arial"/>
              <a:buNone/>
            </a:pPr>
            <a:r>
              <a:rPr lang="en-US" sz="900" dirty="0">
                <a:solidFill>
                  <a:srgbClr val="05050B"/>
                </a:solidFill>
              </a:rPr>
              <a:t>We envision a world where we regenerate, rather than deplete natural systems – using regenerative agriculture and nature‑based solutions to better protect our rivers, coasts and urban green space. </a:t>
            </a:r>
            <a:endParaRPr sz="900" dirty="0">
              <a:solidFill>
                <a:srgbClr val="05050B"/>
              </a:solidFill>
            </a:endParaRPr>
          </a:p>
          <a:p>
            <a:pPr marL="12700" marR="5080" lvl="0" indent="0" algn="l" rtl="0">
              <a:lnSpc>
                <a:spcPct val="114000"/>
              </a:lnSpc>
              <a:spcBef>
                <a:spcPts val="600"/>
              </a:spcBef>
              <a:spcAft>
                <a:spcPts val="0"/>
              </a:spcAft>
              <a:buClr>
                <a:srgbClr val="000000"/>
              </a:buClr>
              <a:buSzPts val="1100"/>
              <a:buFont typeface="Arial"/>
              <a:buNone/>
            </a:pPr>
            <a:r>
              <a:rPr lang="en-US" sz="900" dirty="0">
                <a:solidFill>
                  <a:srgbClr val="05050B"/>
                </a:solidFill>
              </a:rPr>
              <a:t>This means understanding how decisions on energy, industry, food, buildings and transport affect ecosystems over time, not just in the next budget cycle. </a:t>
            </a:r>
            <a:endParaRPr sz="900" dirty="0">
              <a:solidFill>
                <a:srgbClr val="05050B"/>
              </a:solidFill>
            </a:endParaRPr>
          </a:p>
          <a:p>
            <a:pPr marL="12700" marR="5080" lvl="0" indent="0" algn="l" rtl="0">
              <a:lnSpc>
                <a:spcPct val="114000"/>
              </a:lnSpc>
              <a:spcBef>
                <a:spcPts val="600"/>
              </a:spcBef>
              <a:spcAft>
                <a:spcPts val="600"/>
              </a:spcAft>
              <a:buClr>
                <a:srgbClr val="000000"/>
              </a:buClr>
              <a:buSzPts val="1100"/>
              <a:buFont typeface="Arial"/>
              <a:buNone/>
            </a:pPr>
            <a:r>
              <a:rPr lang="en-US" sz="900" dirty="0">
                <a:solidFill>
                  <a:srgbClr val="05050B"/>
                </a:solidFill>
              </a:rPr>
              <a:t>As ecological thinking is embedded into economic and social choices, it underpins  greater resilience, food and water security and the wellbeing of current and future generations.</a:t>
            </a:r>
            <a:endParaRPr sz="900" dirty="0">
              <a:solidFill>
                <a:srgbClr val="05050B"/>
              </a:solidFill>
            </a:endParaRPr>
          </a:p>
        </p:txBody>
      </p:sp>
      <p:sp>
        <p:nvSpPr>
          <p:cNvPr id="107" name="Google Shape;107;g3d91739e74f_0_0"/>
          <p:cNvSpPr txBox="1"/>
          <p:nvPr/>
        </p:nvSpPr>
        <p:spPr>
          <a:xfrm>
            <a:off x="8026100" y="1884208"/>
            <a:ext cx="1670700" cy="471300"/>
          </a:xfrm>
          <a:prstGeom prst="rect">
            <a:avLst/>
          </a:prstGeom>
          <a:noFill/>
          <a:ln>
            <a:noFill/>
          </a:ln>
        </p:spPr>
        <p:txBody>
          <a:bodyPr spcFirstLastPara="1" wrap="square" lIns="0" tIns="7555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2DA5AA"/>
                </a:solidFill>
                <a:latin typeface="Arial"/>
                <a:ea typeface="Arial"/>
                <a:cs typeface="Arial"/>
                <a:sym typeface="Arial"/>
              </a:rPr>
              <a:t>Circular</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320"/>
              </a:spcBef>
              <a:spcAft>
                <a:spcPts val="0"/>
              </a:spcAft>
              <a:buClr>
                <a:srgbClr val="000000"/>
              </a:buClr>
              <a:buSzPts val="900"/>
              <a:buFont typeface="Arial"/>
              <a:buNone/>
            </a:pPr>
            <a:r>
              <a:rPr lang="en-US" sz="900" b="1" i="1" u="none" strike="noStrike" cap="none">
                <a:solidFill>
                  <a:srgbClr val="2DA5AA"/>
                </a:solidFill>
                <a:latin typeface="Arial"/>
                <a:ea typeface="Arial"/>
                <a:cs typeface="Arial"/>
                <a:sym typeface="Arial"/>
              </a:rPr>
              <a:t>Design + Process + Behaviour</a:t>
            </a:r>
            <a:endParaRPr sz="900" b="0" i="0" u="none" strike="noStrike" cap="none">
              <a:solidFill>
                <a:srgbClr val="000000"/>
              </a:solidFill>
              <a:latin typeface="Arial"/>
              <a:ea typeface="Arial"/>
              <a:cs typeface="Arial"/>
              <a:sym typeface="Arial"/>
            </a:endParaRPr>
          </a:p>
        </p:txBody>
      </p:sp>
      <p:sp>
        <p:nvSpPr>
          <p:cNvPr id="108" name="Google Shape;108;g3d91739e74f_0_0"/>
          <p:cNvSpPr txBox="1"/>
          <p:nvPr/>
        </p:nvSpPr>
        <p:spPr>
          <a:xfrm>
            <a:off x="8026100" y="2534175"/>
            <a:ext cx="2299800" cy="3459900"/>
          </a:xfrm>
          <a:prstGeom prst="rect">
            <a:avLst/>
          </a:prstGeom>
          <a:noFill/>
          <a:ln>
            <a:noFill/>
          </a:ln>
        </p:spPr>
        <p:txBody>
          <a:bodyPr spcFirstLastPara="1" wrap="square" lIns="0" tIns="12700" rIns="0" bIns="0" anchor="t" anchorCtr="0">
            <a:spAutoFit/>
          </a:bodyPr>
          <a:lstStyle/>
          <a:p>
            <a:pPr marL="12700" marR="5080" lvl="0" indent="0" algn="l" rtl="0">
              <a:lnSpc>
                <a:spcPct val="114000"/>
              </a:lnSpc>
              <a:spcBef>
                <a:spcPts val="600"/>
              </a:spcBef>
              <a:spcAft>
                <a:spcPts val="0"/>
              </a:spcAft>
              <a:buClr>
                <a:srgbClr val="000000"/>
              </a:buClr>
              <a:buSzPts val="1100"/>
              <a:buFont typeface="Arial"/>
              <a:buNone/>
            </a:pPr>
            <a:r>
              <a:rPr lang="en-US" sz="900" dirty="0">
                <a:solidFill>
                  <a:srgbClr val="05050B"/>
                </a:solidFill>
              </a:rPr>
              <a:t>Linear “take–make–waste” models are driving resource scarcity, pollution and rising costs for businesses, cities and households.</a:t>
            </a:r>
            <a:endParaRPr sz="900" dirty="0">
              <a:solidFill>
                <a:srgbClr val="05050B"/>
              </a:solidFill>
            </a:endParaRPr>
          </a:p>
          <a:p>
            <a:pPr marL="0" marR="5080" lvl="0" indent="0" algn="l" rtl="0">
              <a:lnSpc>
                <a:spcPct val="114000"/>
              </a:lnSpc>
              <a:spcBef>
                <a:spcPts val="600"/>
              </a:spcBef>
              <a:spcAft>
                <a:spcPts val="0"/>
              </a:spcAft>
              <a:buClr>
                <a:srgbClr val="000000"/>
              </a:buClr>
              <a:buSzPts val="1100"/>
              <a:buFont typeface="Arial"/>
              <a:buNone/>
            </a:pPr>
            <a:r>
              <a:rPr lang="en-US" sz="900" dirty="0">
                <a:solidFill>
                  <a:srgbClr val="05050B"/>
                </a:solidFill>
              </a:rPr>
              <a:t>Circular economies instead keep materials and value in use for as long as possible, through better design, reuse, repair, recycling and new service‑based business models. </a:t>
            </a:r>
            <a:endParaRPr sz="900" dirty="0">
              <a:solidFill>
                <a:srgbClr val="05050B"/>
              </a:solidFill>
            </a:endParaRPr>
          </a:p>
          <a:p>
            <a:pPr marL="12700" marR="5080" lvl="0" indent="0" algn="l" rtl="0">
              <a:lnSpc>
                <a:spcPct val="114000"/>
              </a:lnSpc>
              <a:spcBef>
                <a:spcPts val="600"/>
              </a:spcBef>
              <a:spcAft>
                <a:spcPts val="0"/>
              </a:spcAft>
              <a:buClr>
                <a:srgbClr val="000000"/>
              </a:buClr>
              <a:buSzPts val="1100"/>
              <a:buFont typeface="Arial"/>
              <a:buNone/>
            </a:pPr>
            <a:r>
              <a:rPr lang="en-US" sz="900" dirty="0">
                <a:solidFill>
                  <a:srgbClr val="05050B"/>
                </a:solidFill>
              </a:rPr>
              <a:t>We focus on circularity as a practical design approach – rethinking products, processes, supply chains and </a:t>
            </a:r>
            <a:r>
              <a:rPr lang="en-US" sz="900" dirty="0" err="1">
                <a:solidFill>
                  <a:srgbClr val="05050B"/>
                </a:solidFill>
              </a:rPr>
              <a:t>behaviours</a:t>
            </a:r>
            <a:r>
              <a:rPr lang="en-US" sz="900" dirty="0">
                <a:solidFill>
                  <a:srgbClr val="05050B"/>
                </a:solidFill>
              </a:rPr>
              <a:t> so that economic activity regenerates our planet rather than depleting its resources. </a:t>
            </a:r>
            <a:endParaRPr sz="900" dirty="0">
              <a:solidFill>
                <a:srgbClr val="05050B"/>
              </a:solidFill>
            </a:endParaRPr>
          </a:p>
          <a:p>
            <a:pPr marL="12700" marR="5080" lvl="0" indent="0" algn="l" rtl="0">
              <a:lnSpc>
                <a:spcPct val="114000"/>
              </a:lnSpc>
              <a:spcBef>
                <a:spcPts val="600"/>
              </a:spcBef>
              <a:spcAft>
                <a:spcPts val="0"/>
              </a:spcAft>
              <a:buClr>
                <a:srgbClr val="000000"/>
              </a:buClr>
              <a:buSzPts val="1100"/>
              <a:buFont typeface="Arial"/>
              <a:buNone/>
            </a:pPr>
            <a:r>
              <a:rPr lang="en-US" sz="900" dirty="0">
                <a:solidFill>
                  <a:srgbClr val="05050B"/>
                </a:solidFill>
              </a:rPr>
              <a:t>With a circular economy mindset and the right tools and approach, governments, investors and companies can cut emissions and waste, create new jobs and markets, and build more resilient local and regional economies.</a:t>
            </a:r>
            <a:endParaRPr sz="900" dirty="0">
              <a:solidFill>
                <a:srgbClr val="05050B"/>
              </a:solidFill>
            </a:endParaRPr>
          </a:p>
          <a:p>
            <a:pPr marL="12700" marR="5080" lvl="0" indent="0" algn="l" rtl="0">
              <a:lnSpc>
                <a:spcPct val="113599"/>
              </a:lnSpc>
              <a:spcBef>
                <a:spcPts val="600"/>
              </a:spcBef>
              <a:spcAft>
                <a:spcPts val="0"/>
              </a:spcAft>
              <a:buClr>
                <a:srgbClr val="000000"/>
              </a:buClr>
              <a:buSzPts val="1100"/>
              <a:buFont typeface="Arial"/>
              <a:buNone/>
            </a:pPr>
            <a:endParaRPr sz="900" dirty="0">
              <a:solidFill>
                <a:srgbClr val="05050B"/>
              </a:solidFill>
            </a:endParaRPr>
          </a:p>
        </p:txBody>
      </p:sp>
      <p:grpSp>
        <p:nvGrpSpPr>
          <p:cNvPr id="109" name="Google Shape;109;g3d91739e74f_0_0"/>
          <p:cNvGrpSpPr/>
          <p:nvPr/>
        </p:nvGrpSpPr>
        <p:grpSpPr>
          <a:xfrm>
            <a:off x="2975096" y="1012150"/>
            <a:ext cx="749935" cy="663918"/>
            <a:chOff x="3776612" y="1696796"/>
            <a:chExt cx="749935" cy="663918"/>
          </a:xfrm>
        </p:grpSpPr>
        <p:sp>
          <p:nvSpPr>
            <p:cNvPr id="110" name="Google Shape;110;g3d91739e74f_0_0"/>
            <p:cNvSpPr/>
            <p:nvPr/>
          </p:nvSpPr>
          <p:spPr>
            <a:xfrm>
              <a:off x="3776612" y="1696796"/>
              <a:ext cx="749935" cy="151130"/>
            </a:xfrm>
            <a:custGeom>
              <a:avLst/>
              <a:gdLst/>
              <a:ahLst/>
              <a:cxnLst/>
              <a:rect l="l" t="t" r="r" b="b"/>
              <a:pathLst>
                <a:path w="749935" h="151130" extrusionOk="0">
                  <a:moveTo>
                    <a:pt x="0" y="151053"/>
                  </a:moveTo>
                  <a:lnTo>
                    <a:pt x="749781" y="151053"/>
                  </a:lnTo>
                  <a:lnTo>
                    <a:pt x="749781" y="0"/>
                  </a:lnTo>
                  <a:lnTo>
                    <a:pt x="0" y="0"/>
                  </a:lnTo>
                  <a:lnTo>
                    <a:pt x="0" y="151053"/>
                  </a:lnTo>
                  <a:close/>
                </a:path>
              </a:pathLst>
            </a:custGeom>
            <a:solidFill>
              <a:srgbClr val="FEFEF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 name="Google Shape;111;g3d91739e74f_0_0"/>
            <p:cNvPicPr preferRelativeResize="0"/>
            <p:nvPr/>
          </p:nvPicPr>
          <p:blipFill rotWithShape="1">
            <a:blip r:embed="rId3">
              <a:alphaModFix/>
            </a:blip>
            <a:srcRect/>
            <a:stretch/>
          </p:blipFill>
          <p:spPr>
            <a:xfrm>
              <a:off x="3776612" y="1847862"/>
              <a:ext cx="749781" cy="497013"/>
            </a:xfrm>
            <a:prstGeom prst="rect">
              <a:avLst/>
            </a:prstGeom>
            <a:noFill/>
            <a:ln>
              <a:noFill/>
            </a:ln>
          </p:spPr>
        </p:pic>
        <p:sp>
          <p:nvSpPr>
            <p:cNvPr id="112" name="Google Shape;112;g3d91739e74f_0_0"/>
            <p:cNvSpPr/>
            <p:nvPr/>
          </p:nvSpPr>
          <p:spPr>
            <a:xfrm>
              <a:off x="3776612" y="2360714"/>
              <a:ext cx="749935" cy="0"/>
            </a:xfrm>
            <a:custGeom>
              <a:avLst/>
              <a:gdLst/>
              <a:ahLst/>
              <a:cxnLst/>
              <a:rect l="l" t="t" r="r" b="b"/>
              <a:pathLst>
                <a:path w="749935" h="120000" extrusionOk="0">
                  <a:moveTo>
                    <a:pt x="0" y="0"/>
                  </a:moveTo>
                  <a:lnTo>
                    <a:pt x="749781" y="0"/>
                  </a:lnTo>
                </a:path>
              </a:pathLst>
            </a:custGeom>
            <a:noFill/>
            <a:ln w="31650" cap="flat" cmpd="sng">
              <a:solidFill>
                <a:srgbClr val="FEFEF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3" name="Google Shape;113;g3d91739e74f_0_0"/>
          <p:cNvGrpSpPr/>
          <p:nvPr/>
        </p:nvGrpSpPr>
        <p:grpSpPr>
          <a:xfrm>
            <a:off x="8013902" y="1177964"/>
            <a:ext cx="659129" cy="580385"/>
            <a:chOff x="8807398" y="1836000"/>
            <a:chExt cx="659129" cy="580385"/>
          </a:xfrm>
        </p:grpSpPr>
        <p:pic>
          <p:nvPicPr>
            <p:cNvPr id="114" name="Google Shape;114;g3d91739e74f_0_0"/>
            <p:cNvPicPr preferRelativeResize="0"/>
            <p:nvPr/>
          </p:nvPicPr>
          <p:blipFill rotWithShape="1">
            <a:blip r:embed="rId4">
              <a:alphaModFix/>
            </a:blip>
            <a:srcRect/>
            <a:stretch/>
          </p:blipFill>
          <p:spPr>
            <a:xfrm>
              <a:off x="8807398" y="1836000"/>
              <a:ext cx="658799" cy="552363"/>
            </a:xfrm>
            <a:prstGeom prst="rect">
              <a:avLst/>
            </a:prstGeom>
            <a:noFill/>
            <a:ln>
              <a:noFill/>
            </a:ln>
          </p:spPr>
        </p:pic>
        <p:sp>
          <p:nvSpPr>
            <p:cNvPr id="115" name="Google Shape;115;g3d91739e74f_0_0"/>
            <p:cNvSpPr/>
            <p:nvPr/>
          </p:nvSpPr>
          <p:spPr>
            <a:xfrm>
              <a:off x="8807398" y="2416385"/>
              <a:ext cx="659129" cy="0"/>
            </a:xfrm>
            <a:custGeom>
              <a:avLst/>
              <a:gdLst/>
              <a:ahLst/>
              <a:cxnLst/>
              <a:rect l="l" t="t" r="r" b="b"/>
              <a:pathLst>
                <a:path w="659129" h="120000" extrusionOk="0">
                  <a:moveTo>
                    <a:pt x="0" y="0"/>
                  </a:moveTo>
                  <a:lnTo>
                    <a:pt x="658799" y="0"/>
                  </a:lnTo>
                </a:path>
              </a:pathLst>
            </a:custGeom>
            <a:noFill/>
            <a:ln w="56025" cap="flat" cmpd="sng">
              <a:solidFill>
                <a:srgbClr val="FEFEF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6" name="Google Shape;116;g3d91739e74f_0_0"/>
          <p:cNvPicPr preferRelativeResize="0"/>
          <p:nvPr/>
        </p:nvPicPr>
        <p:blipFill rotWithShape="1">
          <a:blip r:embed="rId5">
            <a:alphaModFix/>
          </a:blip>
          <a:srcRect/>
          <a:stretch/>
        </p:blipFill>
        <p:spPr>
          <a:xfrm>
            <a:off x="0" y="12"/>
            <a:ext cx="10692003" cy="810348"/>
          </a:xfrm>
          <a:prstGeom prst="rect">
            <a:avLst/>
          </a:prstGeom>
          <a:noFill/>
          <a:ln>
            <a:noFill/>
          </a:ln>
        </p:spPr>
      </p:pic>
      <p:pic>
        <p:nvPicPr>
          <p:cNvPr id="117" name="Google Shape;117;g3d91739e74f_0_0"/>
          <p:cNvPicPr preferRelativeResize="0"/>
          <p:nvPr/>
        </p:nvPicPr>
        <p:blipFill rotWithShape="1">
          <a:blip r:embed="rId6">
            <a:alphaModFix/>
          </a:blip>
          <a:srcRect/>
          <a:stretch/>
        </p:blipFill>
        <p:spPr>
          <a:xfrm>
            <a:off x="5586068" y="1177964"/>
            <a:ext cx="466447" cy="4293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txBox="1">
            <a:spLocks noGrp="1"/>
          </p:cNvSpPr>
          <p:nvPr>
            <p:ph type="title"/>
          </p:nvPr>
        </p:nvSpPr>
        <p:spPr>
          <a:xfrm>
            <a:off x="379699" y="1182778"/>
            <a:ext cx="2006535" cy="1336263"/>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4300"/>
              <a:t>Our Story</a:t>
            </a:r>
            <a:endParaRPr sz="4300"/>
          </a:p>
        </p:txBody>
      </p:sp>
      <p:sp>
        <p:nvSpPr>
          <p:cNvPr id="123" name="Google Shape;123;p3"/>
          <p:cNvSpPr txBox="1"/>
          <p:nvPr/>
        </p:nvSpPr>
        <p:spPr>
          <a:xfrm>
            <a:off x="3604590" y="1335175"/>
            <a:ext cx="6282509" cy="4775661"/>
          </a:xfrm>
          <a:prstGeom prst="rect">
            <a:avLst/>
          </a:prstGeom>
          <a:noFill/>
          <a:ln>
            <a:noFill/>
          </a:ln>
        </p:spPr>
        <p:txBody>
          <a:bodyPr spcFirstLastPara="1" wrap="square" lIns="0" tIns="5075" rIns="0" bIns="0" anchor="t" anchorCtr="0">
            <a:spAutoFit/>
          </a:bodyPr>
          <a:lstStyle/>
          <a:p>
            <a:pPr marL="0" marR="0" lvl="0" indent="0" algn="l" rtl="0">
              <a:lnSpc>
                <a:spcPct val="100000"/>
              </a:lnSpc>
              <a:spcBef>
                <a:spcPts val="600"/>
              </a:spcBef>
              <a:spcAft>
                <a:spcPts val="0"/>
              </a:spcAft>
              <a:buNone/>
            </a:pPr>
            <a:r>
              <a:rPr lang="en-US" sz="1200" b="0" i="0" u="none" strike="noStrike" cap="none" dirty="0">
                <a:solidFill>
                  <a:srgbClr val="000000"/>
                </a:solidFill>
                <a:latin typeface="Arial"/>
                <a:ea typeface="Arial"/>
                <a:cs typeface="Arial"/>
                <a:sym typeface="Arial"/>
              </a:rPr>
              <a:t>Cities, regions and companies worldwide face mounting pressures in an increasingly unpredictable world: deepening inequality, accelerating climate change, and a growing financing gap between ambition and action.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r>
              <a:rPr lang="en-US" sz="1200" dirty="0"/>
              <a:t>Municipal governments, t</a:t>
            </a:r>
            <a:r>
              <a:rPr lang="en-US" sz="1200" b="0" i="0" u="none" strike="noStrike" cap="none" dirty="0">
                <a:solidFill>
                  <a:srgbClr val="000000"/>
                </a:solidFill>
                <a:latin typeface="Arial"/>
                <a:ea typeface="Arial"/>
                <a:cs typeface="Arial"/>
                <a:sym typeface="Arial"/>
              </a:rPr>
              <a:t>he private sector and development finance institutions are increasingly central to solutions</a:t>
            </a:r>
            <a:r>
              <a:rPr lang="en-US" sz="1200" dirty="0"/>
              <a:t>,</a:t>
            </a:r>
            <a:r>
              <a:rPr lang="en-US" sz="1200" b="0" i="0" u="none" strike="noStrike" cap="none" dirty="0">
                <a:solidFill>
                  <a:srgbClr val="000000"/>
                </a:solidFill>
                <a:latin typeface="Arial"/>
                <a:ea typeface="Arial"/>
                <a:cs typeface="Arial"/>
                <a:sym typeface="Arial"/>
              </a:rPr>
              <a:t> yet many lack the specialist knowledge, strategy and tools to act effectively.</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r>
              <a:rPr lang="en-US" sz="1200" b="0" i="0" u="none" strike="noStrike" cap="none" dirty="0">
                <a:solidFill>
                  <a:srgbClr val="000000"/>
                </a:solidFill>
                <a:latin typeface="Arial"/>
                <a:ea typeface="Arial"/>
                <a:cs typeface="Arial"/>
                <a:sym typeface="Arial"/>
              </a:rPr>
              <a:t>To help address these challen</a:t>
            </a:r>
            <a:r>
              <a:rPr lang="en-US" sz="1200" i="0" u="none" strike="noStrike" cap="none" dirty="0">
                <a:solidFill>
                  <a:srgbClr val="000000"/>
                </a:solidFill>
              </a:rPr>
              <a:t>ges, Andreas </a:t>
            </a:r>
            <a:r>
              <a:rPr lang="en-US" sz="1200" i="0" u="none" strike="noStrike" cap="none" dirty="0" err="1">
                <a:solidFill>
                  <a:srgbClr val="000000"/>
                </a:solidFill>
              </a:rPr>
              <a:t>Beavor</a:t>
            </a:r>
            <a:r>
              <a:rPr lang="en-US" sz="1200" i="0" u="none" strike="noStrike" cap="none" dirty="0">
                <a:solidFill>
                  <a:srgbClr val="000000"/>
                </a:solidFill>
              </a:rPr>
              <a:t> and Dr. Naji Makarem founded </a:t>
            </a:r>
            <a:r>
              <a:rPr lang="en-US" sz="1200" i="0" u="sng" strike="noStrike" cap="none" dirty="0">
                <a:solidFill>
                  <a:srgbClr val="2DA5AA"/>
                </a:solidFill>
                <a:hlinkClick r:id="rId3">
                  <a:extLst>
                    <a:ext uri="{A12FA001-AC4F-418D-AE19-62706E023703}">
                      <ahyp:hlinkClr xmlns:ahyp="http://schemas.microsoft.com/office/drawing/2018/hyperlinkcolor" val="tx"/>
                    </a:ext>
                  </a:extLst>
                </a:hlinkClick>
              </a:rPr>
              <a:t>UrbanEmerge LLP</a:t>
            </a:r>
            <a:r>
              <a:rPr lang="en-US" sz="1200" i="0" u="none" strike="noStrike" cap="none" dirty="0">
                <a:solidFill>
                  <a:srgbClr val="000000"/>
                </a:solidFill>
              </a:rPr>
              <a:t> in 2017, a UK-registered sustainable &amp; inclusive urban and regional development consultancy</a:t>
            </a:r>
            <a:r>
              <a:rPr lang="en-US" sz="1200" dirty="0"/>
              <a:t>. </a:t>
            </a:r>
            <a:endParaRPr sz="1200" dirty="0"/>
          </a:p>
          <a:p>
            <a:pPr marL="0" marR="0" lvl="0" indent="0" algn="l" rtl="0">
              <a:lnSpc>
                <a:spcPct val="100000"/>
              </a:lnSpc>
              <a:spcBef>
                <a:spcPts val="600"/>
              </a:spcBef>
              <a:spcAft>
                <a:spcPts val="0"/>
              </a:spcAft>
              <a:buNone/>
            </a:pPr>
            <a:r>
              <a:rPr lang="en-US" sz="1200" dirty="0" err="1"/>
              <a:t>UrbanEmerge</a:t>
            </a:r>
            <a:r>
              <a:rPr lang="en-US" sz="1200" dirty="0"/>
              <a:t> was also set up to bring together a network of independent consultants under a shared brand, acting as a community and a knowledge hub, as well as a unique offer to our clients and partners. </a:t>
            </a:r>
            <a:r>
              <a:rPr lang="en-US" sz="1200" dirty="0">
                <a:solidFill>
                  <a:schemeClr val="dk1"/>
                </a:solidFill>
              </a:rPr>
              <a:t>Our lean network model ensures that clients benefit from excellent value for money and a strong network of </a:t>
            </a:r>
            <a:r>
              <a:rPr lang="en-US" sz="1200" dirty="0">
                <a:solidFill>
                  <a:srgbClr val="05050B"/>
                </a:solidFill>
              </a:rPr>
              <a:t>affiliated  independent  experts extends to countries and cities all over the world.</a:t>
            </a:r>
            <a:endParaRPr sz="1200" dirty="0"/>
          </a:p>
          <a:p>
            <a:pPr marL="0" marR="0" lvl="0" indent="0" algn="l" rtl="0">
              <a:lnSpc>
                <a:spcPct val="100000"/>
              </a:lnSpc>
              <a:spcBef>
                <a:spcPts val="600"/>
              </a:spcBef>
              <a:spcAft>
                <a:spcPts val="600"/>
              </a:spcAft>
              <a:buNone/>
            </a:pPr>
            <a:r>
              <a:rPr lang="en-US" sz="1200" dirty="0"/>
              <a:t>Today we are proud to have delivered over 80 projects across Asia, Africa, Europe and the Middle East for over 20 clients and partners. </a:t>
            </a:r>
            <a:r>
              <a:rPr lang="en-US" sz="1200" b="0" i="0" u="none" strike="noStrike" cap="none" dirty="0">
                <a:solidFill>
                  <a:srgbClr val="000000"/>
                </a:solidFill>
                <a:latin typeface="Arial"/>
                <a:ea typeface="Arial"/>
                <a:cs typeface="Arial"/>
                <a:sym typeface="Arial"/>
              </a:rPr>
              <a:t>With a core team and an extensive global network of affiliated experts, we advise public and private sector clients, DFIs and development partners across four service areas:</a:t>
            </a:r>
          </a:p>
          <a:p>
            <a:pPr marL="285750" marR="0" lvl="0" indent="-292100" algn="l" rtl="0">
              <a:lnSpc>
                <a:spcPct val="100000"/>
              </a:lnSpc>
              <a:spcBef>
                <a:spcPts val="600"/>
              </a:spcBef>
              <a:spcAft>
                <a:spcPts val="0"/>
              </a:spcAft>
              <a:buClr>
                <a:srgbClr val="000000"/>
              </a:buClr>
              <a:buSzPts val="1200"/>
              <a:buChar char="•"/>
            </a:pPr>
            <a:r>
              <a:rPr lang="en-US" sz="1200" b="1" i="0" u="none" strike="noStrike" cap="none" dirty="0">
                <a:solidFill>
                  <a:schemeClr val="dk1"/>
                </a:solidFill>
              </a:rPr>
              <a:t>Sustainable Cities &amp; Regions</a:t>
            </a:r>
            <a:endParaRPr sz="1200" b="1" dirty="0"/>
          </a:p>
          <a:p>
            <a:pPr marL="285750" marR="0" lvl="0" indent="-292100" algn="l" rtl="0">
              <a:lnSpc>
                <a:spcPct val="100000"/>
              </a:lnSpc>
              <a:spcBef>
                <a:spcPts val="0"/>
              </a:spcBef>
              <a:spcAft>
                <a:spcPts val="0"/>
              </a:spcAft>
              <a:buClr>
                <a:srgbClr val="000000"/>
              </a:buClr>
              <a:buSzPts val="1200"/>
              <a:buChar char="•"/>
            </a:pPr>
            <a:r>
              <a:rPr lang="en-US" sz="1200" b="1" i="0" u="none" strike="noStrike" cap="none" dirty="0">
                <a:solidFill>
                  <a:schemeClr val="dk1"/>
                </a:solidFill>
              </a:rPr>
              <a:t>Circular Economies</a:t>
            </a:r>
            <a:endParaRPr sz="1200" b="1" dirty="0"/>
          </a:p>
          <a:p>
            <a:pPr marL="285750" marR="0" lvl="0" indent="-292100" algn="l" rtl="0">
              <a:lnSpc>
                <a:spcPct val="100000"/>
              </a:lnSpc>
              <a:spcBef>
                <a:spcPts val="0"/>
              </a:spcBef>
              <a:spcAft>
                <a:spcPts val="0"/>
              </a:spcAft>
              <a:buClr>
                <a:srgbClr val="000000"/>
              </a:buClr>
              <a:buSzPts val="1200"/>
              <a:buChar char="•"/>
            </a:pPr>
            <a:r>
              <a:rPr lang="fr-FR" sz="1200" b="1" i="0" u="none" strike="noStrike" cap="none" dirty="0" err="1">
                <a:solidFill>
                  <a:schemeClr val="dk1"/>
                </a:solidFill>
              </a:rPr>
              <a:t>Sustainable</a:t>
            </a:r>
            <a:r>
              <a:rPr lang="fr-FR" sz="1200" b="1" i="0" u="none" strike="noStrike" cap="none" dirty="0">
                <a:solidFill>
                  <a:schemeClr val="dk1"/>
                </a:solidFill>
              </a:rPr>
              <a:t> Business &amp; Investment</a:t>
            </a:r>
            <a:endParaRPr sz="1200" b="1" dirty="0"/>
          </a:p>
          <a:p>
            <a:pPr marL="285750" marR="0" lvl="0" indent="-292100" algn="l" rtl="0">
              <a:lnSpc>
                <a:spcPct val="100000"/>
              </a:lnSpc>
              <a:spcBef>
                <a:spcPts val="0"/>
              </a:spcBef>
              <a:spcAft>
                <a:spcPts val="0"/>
              </a:spcAft>
              <a:buClr>
                <a:srgbClr val="000000"/>
              </a:buClr>
              <a:buSzPts val="1200"/>
              <a:buChar char="•"/>
            </a:pPr>
            <a:r>
              <a:rPr lang="en-US" sz="1200" b="1" i="0" u="none" strike="noStrike" cap="none" dirty="0">
                <a:solidFill>
                  <a:schemeClr val="dk1"/>
                </a:solidFill>
              </a:rPr>
              <a:t>Digital innovation for sustainability</a:t>
            </a:r>
            <a:endParaRPr sz="1200" b="1" dirty="0"/>
          </a:p>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p:txBody>
      </p:sp>
      <p:pic>
        <p:nvPicPr>
          <p:cNvPr id="124" name="Google Shape;124;p3" descr="A bee on a purple flower&#10;&#10;Description automatically generated"/>
          <p:cNvPicPr preferRelativeResize="0"/>
          <p:nvPr/>
        </p:nvPicPr>
        <p:blipFill rotWithShape="1">
          <a:blip r:embed="rId4">
            <a:alphaModFix/>
          </a:blip>
          <a:srcRect/>
          <a:stretch/>
        </p:blipFill>
        <p:spPr>
          <a:xfrm>
            <a:off x="1400" y="0"/>
            <a:ext cx="10692000" cy="792455"/>
          </a:xfrm>
          <a:prstGeom prst="rect">
            <a:avLst/>
          </a:prstGeom>
          <a:noFill/>
          <a:ln>
            <a:noFill/>
          </a:ln>
        </p:spPr>
      </p:pic>
      <p:sp>
        <p:nvSpPr>
          <p:cNvPr id="4" name="TextBox 3">
            <a:extLst>
              <a:ext uri="{FF2B5EF4-FFF2-40B4-BE49-F238E27FC236}">
                <a16:creationId xmlns:a16="http://schemas.microsoft.com/office/drawing/2014/main" id="{7081B30E-E65E-2058-7B85-2FA638A638E8}"/>
              </a:ext>
            </a:extLst>
          </p:cNvPr>
          <p:cNvSpPr txBox="1"/>
          <p:nvPr/>
        </p:nvSpPr>
        <p:spPr>
          <a:xfrm>
            <a:off x="379699" y="2650435"/>
            <a:ext cx="1793230" cy="3323987"/>
          </a:xfrm>
          <a:prstGeom prst="rect">
            <a:avLst/>
          </a:prstGeom>
          <a:noFill/>
        </p:spPr>
        <p:txBody>
          <a:bodyPr wrap="square" rtlCol="0">
            <a:spAutoFit/>
          </a:bodyPr>
          <a:lstStyle/>
          <a:p>
            <a:r>
              <a:rPr lang="en-GB" dirty="0" err="1"/>
              <a:t>UrbanEmerge</a:t>
            </a:r>
            <a:r>
              <a:rPr lang="en-GB" dirty="0"/>
              <a:t> was founded in 2017 to help cities, regions and organisations tackle social, economic and environmental challenges through practical and sustainable solutions, delivering nearly 100 projects across the public, private and civil sectors.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title"/>
          </p:nvPr>
        </p:nvSpPr>
        <p:spPr>
          <a:xfrm>
            <a:off x="341998" y="665429"/>
            <a:ext cx="6619905" cy="1191983"/>
          </a:xfrm>
          <a:prstGeom prst="rect">
            <a:avLst/>
          </a:prstGeom>
          <a:noFill/>
          <a:ln>
            <a:noFill/>
          </a:ln>
        </p:spPr>
        <p:txBody>
          <a:bodyPr spcFirstLastPara="1" wrap="square" lIns="0" tIns="616575" rIns="0" bIns="0" anchor="t" anchorCtr="0">
            <a:spAutoFit/>
          </a:bodyPr>
          <a:lstStyle/>
          <a:p>
            <a:pPr marL="177165" lvl="0" indent="0" algn="l" rtl="0">
              <a:lnSpc>
                <a:spcPct val="100000"/>
              </a:lnSpc>
              <a:spcBef>
                <a:spcPts val="0"/>
              </a:spcBef>
              <a:spcAft>
                <a:spcPts val="0"/>
              </a:spcAft>
              <a:buSzPts val="1400"/>
              <a:buNone/>
            </a:pPr>
            <a:r>
              <a:rPr lang="en-US"/>
              <a:t>Our Clients and Partners</a:t>
            </a:r>
            <a:endParaRPr/>
          </a:p>
        </p:txBody>
      </p:sp>
      <p:pic>
        <p:nvPicPr>
          <p:cNvPr id="130" name="Google Shape;130;p5"/>
          <p:cNvPicPr preferRelativeResize="0"/>
          <p:nvPr/>
        </p:nvPicPr>
        <p:blipFill rotWithShape="1">
          <a:blip r:embed="rId3">
            <a:alphaModFix/>
          </a:blip>
          <a:srcRect/>
          <a:stretch/>
        </p:blipFill>
        <p:spPr>
          <a:xfrm>
            <a:off x="557098" y="1973528"/>
            <a:ext cx="1102309" cy="900290"/>
          </a:xfrm>
          <a:prstGeom prst="rect">
            <a:avLst/>
          </a:prstGeom>
          <a:noFill/>
          <a:ln>
            <a:noFill/>
          </a:ln>
        </p:spPr>
      </p:pic>
      <p:pic>
        <p:nvPicPr>
          <p:cNvPr id="131" name="Google Shape;131;p5"/>
          <p:cNvPicPr preferRelativeResize="0"/>
          <p:nvPr/>
        </p:nvPicPr>
        <p:blipFill rotWithShape="1">
          <a:blip r:embed="rId4">
            <a:alphaModFix/>
          </a:blip>
          <a:srcRect/>
          <a:stretch/>
        </p:blipFill>
        <p:spPr>
          <a:xfrm>
            <a:off x="7337718" y="4027461"/>
            <a:ext cx="1211514" cy="925753"/>
          </a:xfrm>
          <a:prstGeom prst="rect">
            <a:avLst/>
          </a:prstGeom>
          <a:noFill/>
          <a:ln>
            <a:noFill/>
          </a:ln>
        </p:spPr>
      </p:pic>
      <p:grpSp>
        <p:nvGrpSpPr>
          <p:cNvPr id="132" name="Google Shape;132;p5"/>
          <p:cNvGrpSpPr/>
          <p:nvPr/>
        </p:nvGrpSpPr>
        <p:grpSpPr>
          <a:xfrm>
            <a:off x="2768783" y="1973528"/>
            <a:ext cx="4556828" cy="2909327"/>
            <a:chOff x="2768784" y="2730309"/>
            <a:chExt cx="4556828" cy="2909327"/>
          </a:xfrm>
        </p:grpSpPr>
        <p:pic>
          <p:nvPicPr>
            <p:cNvPr id="133" name="Google Shape;133;p5"/>
            <p:cNvPicPr preferRelativeResize="0"/>
            <p:nvPr/>
          </p:nvPicPr>
          <p:blipFill rotWithShape="1">
            <a:blip r:embed="rId5">
              <a:alphaModFix/>
            </a:blip>
            <a:srcRect/>
            <a:stretch/>
          </p:blipFill>
          <p:spPr>
            <a:xfrm>
              <a:off x="4214727" y="2730309"/>
              <a:ext cx="1349828" cy="986688"/>
            </a:xfrm>
            <a:prstGeom prst="rect">
              <a:avLst/>
            </a:prstGeom>
            <a:noFill/>
            <a:ln>
              <a:noFill/>
            </a:ln>
          </p:spPr>
        </p:pic>
        <p:pic>
          <p:nvPicPr>
            <p:cNvPr id="134" name="Google Shape;134;p5"/>
            <p:cNvPicPr preferRelativeResize="0"/>
            <p:nvPr/>
          </p:nvPicPr>
          <p:blipFill rotWithShape="1">
            <a:blip r:embed="rId6">
              <a:alphaModFix/>
            </a:blip>
            <a:srcRect/>
            <a:stretch/>
          </p:blipFill>
          <p:spPr>
            <a:xfrm>
              <a:off x="4148501" y="3688372"/>
              <a:ext cx="1043975" cy="1056691"/>
            </a:xfrm>
            <a:prstGeom prst="rect">
              <a:avLst/>
            </a:prstGeom>
            <a:noFill/>
            <a:ln>
              <a:noFill/>
            </a:ln>
          </p:spPr>
        </p:pic>
        <p:pic>
          <p:nvPicPr>
            <p:cNvPr id="135" name="Google Shape;135;p5"/>
            <p:cNvPicPr preferRelativeResize="0"/>
            <p:nvPr/>
          </p:nvPicPr>
          <p:blipFill rotWithShape="1">
            <a:blip r:embed="rId7">
              <a:alphaModFix/>
            </a:blip>
            <a:srcRect/>
            <a:stretch/>
          </p:blipFill>
          <p:spPr>
            <a:xfrm>
              <a:off x="5171300" y="4070544"/>
              <a:ext cx="1253888" cy="366067"/>
            </a:xfrm>
            <a:prstGeom prst="rect">
              <a:avLst/>
            </a:prstGeom>
            <a:noFill/>
            <a:ln>
              <a:noFill/>
            </a:ln>
          </p:spPr>
        </p:pic>
        <p:pic>
          <p:nvPicPr>
            <p:cNvPr id="136" name="Google Shape;136;p5"/>
            <p:cNvPicPr preferRelativeResize="0"/>
            <p:nvPr/>
          </p:nvPicPr>
          <p:blipFill rotWithShape="1">
            <a:blip r:embed="rId8">
              <a:alphaModFix/>
            </a:blip>
            <a:srcRect/>
            <a:stretch/>
          </p:blipFill>
          <p:spPr>
            <a:xfrm>
              <a:off x="3572687" y="4003971"/>
              <a:ext cx="585398" cy="500700"/>
            </a:xfrm>
            <a:prstGeom prst="rect">
              <a:avLst/>
            </a:prstGeom>
            <a:noFill/>
            <a:ln>
              <a:noFill/>
            </a:ln>
          </p:spPr>
        </p:pic>
        <p:pic>
          <p:nvPicPr>
            <p:cNvPr id="137" name="Google Shape;137;p5"/>
            <p:cNvPicPr preferRelativeResize="0"/>
            <p:nvPr/>
          </p:nvPicPr>
          <p:blipFill rotWithShape="1">
            <a:blip r:embed="rId9">
              <a:alphaModFix/>
            </a:blip>
            <a:srcRect/>
            <a:stretch/>
          </p:blipFill>
          <p:spPr>
            <a:xfrm>
              <a:off x="2768784" y="3861514"/>
              <a:ext cx="663103" cy="784119"/>
            </a:xfrm>
            <a:prstGeom prst="rect">
              <a:avLst/>
            </a:prstGeom>
            <a:noFill/>
            <a:ln>
              <a:noFill/>
            </a:ln>
          </p:spPr>
        </p:pic>
        <p:pic>
          <p:nvPicPr>
            <p:cNvPr id="138" name="Google Shape;138;p5"/>
            <p:cNvPicPr preferRelativeResize="0"/>
            <p:nvPr/>
          </p:nvPicPr>
          <p:blipFill rotWithShape="1">
            <a:blip r:embed="rId10">
              <a:alphaModFix/>
            </a:blip>
            <a:srcRect/>
            <a:stretch/>
          </p:blipFill>
          <p:spPr>
            <a:xfrm>
              <a:off x="6060253" y="4896003"/>
              <a:ext cx="1072507" cy="743633"/>
            </a:xfrm>
            <a:prstGeom prst="rect">
              <a:avLst/>
            </a:prstGeom>
            <a:noFill/>
            <a:ln>
              <a:noFill/>
            </a:ln>
          </p:spPr>
        </p:pic>
        <p:pic>
          <p:nvPicPr>
            <p:cNvPr id="139" name="Google Shape;139;p5"/>
            <p:cNvPicPr preferRelativeResize="0"/>
            <p:nvPr/>
          </p:nvPicPr>
          <p:blipFill rotWithShape="1">
            <a:blip r:embed="rId11">
              <a:alphaModFix/>
            </a:blip>
            <a:srcRect/>
            <a:stretch/>
          </p:blipFill>
          <p:spPr>
            <a:xfrm>
              <a:off x="6712980" y="3910406"/>
              <a:ext cx="612632" cy="612628"/>
            </a:xfrm>
            <a:prstGeom prst="rect">
              <a:avLst/>
            </a:prstGeom>
            <a:noFill/>
            <a:ln>
              <a:noFill/>
            </a:ln>
          </p:spPr>
        </p:pic>
      </p:grpSp>
      <p:pic>
        <p:nvPicPr>
          <p:cNvPr id="140" name="Google Shape;140;p5"/>
          <p:cNvPicPr preferRelativeResize="0"/>
          <p:nvPr/>
        </p:nvPicPr>
        <p:blipFill rotWithShape="1">
          <a:blip r:embed="rId12">
            <a:alphaModFix/>
          </a:blip>
          <a:srcRect/>
          <a:stretch/>
        </p:blipFill>
        <p:spPr>
          <a:xfrm>
            <a:off x="1995309" y="4237341"/>
            <a:ext cx="1043965" cy="674954"/>
          </a:xfrm>
          <a:prstGeom prst="rect">
            <a:avLst/>
          </a:prstGeom>
          <a:noFill/>
          <a:ln>
            <a:noFill/>
          </a:ln>
        </p:spPr>
      </p:pic>
      <p:pic>
        <p:nvPicPr>
          <p:cNvPr id="141" name="Google Shape;141;p5"/>
          <p:cNvPicPr preferRelativeResize="0"/>
          <p:nvPr/>
        </p:nvPicPr>
        <p:blipFill rotWithShape="1">
          <a:blip r:embed="rId13">
            <a:alphaModFix/>
          </a:blip>
          <a:srcRect/>
          <a:stretch/>
        </p:blipFill>
        <p:spPr>
          <a:xfrm>
            <a:off x="341998" y="3133762"/>
            <a:ext cx="893699" cy="857808"/>
          </a:xfrm>
          <a:prstGeom prst="rect">
            <a:avLst/>
          </a:prstGeom>
          <a:noFill/>
          <a:ln>
            <a:noFill/>
          </a:ln>
        </p:spPr>
      </p:pic>
      <p:pic>
        <p:nvPicPr>
          <p:cNvPr id="142" name="Google Shape;142;p5"/>
          <p:cNvPicPr preferRelativeResize="0"/>
          <p:nvPr/>
        </p:nvPicPr>
        <p:blipFill rotWithShape="1">
          <a:blip r:embed="rId14">
            <a:alphaModFix/>
          </a:blip>
          <a:srcRect/>
          <a:stretch/>
        </p:blipFill>
        <p:spPr>
          <a:xfrm>
            <a:off x="4562081" y="4263478"/>
            <a:ext cx="1215160" cy="634006"/>
          </a:xfrm>
          <a:prstGeom prst="rect">
            <a:avLst/>
          </a:prstGeom>
          <a:noFill/>
          <a:ln>
            <a:noFill/>
          </a:ln>
        </p:spPr>
      </p:pic>
      <p:pic>
        <p:nvPicPr>
          <p:cNvPr id="143" name="Google Shape;143;p5"/>
          <p:cNvPicPr preferRelativeResize="0"/>
          <p:nvPr/>
        </p:nvPicPr>
        <p:blipFill rotWithShape="1">
          <a:blip r:embed="rId15">
            <a:alphaModFix/>
          </a:blip>
          <a:srcRect/>
          <a:stretch/>
        </p:blipFill>
        <p:spPr>
          <a:xfrm>
            <a:off x="1862270" y="2102471"/>
            <a:ext cx="755029" cy="744941"/>
          </a:xfrm>
          <a:prstGeom prst="rect">
            <a:avLst/>
          </a:prstGeom>
          <a:noFill/>
          <a:ln>
            <a:noFill/>
          </a:ln>
        </p:spPr>
      </p:pic>
      <p:pic>
        <p:nvPicPr>
          <p:cNvPr id="144" name="Google Shape;144;p5"/>
          <p:cNvPicPr preferRelativeResize="0"/>
          <p:nvPr/>
        </p:nvPicPr>
        <p:blipFill rotWithShape="1">
          <a:blip r:embed="rId16">
            <a:alphaModFix/>
          </a:blip>
          <a:srcRect/>
          <a:stretch/>
        </p:blipFill>
        <p:spPr>
          <a:xfrm>
            <a:off x="3236981" y="4328241"/>
            <a:ext cx="1083010" cy="496921"/>
          </a:xfrm>
          <a:prstGeom prst="rect">
            <a:avLst/>
          </a:prstGeom>
          <a:noFill/>
          <a:ln>
            <a:noFill/>
          </a:ln>
        </p:spPr>
      </p:pic>
      <p:pic>
        <p:nvPicPr>
          <p:cNvPr id="145" name="Google Shape;145;p5"/>
          <p:cNvPicPr preferRelativeResize="0"/>
          <p:nvPr/>
        </p:nvPicPr>
        <p:blipFill rotWithShape="1">
          <a:blip r:embed="rId17">
            <a:alphaModFix/>
          </a:blip>
          <a:srcRect/>
          <a:stretch/>
        </p:blipFill>
        <p:spPr>
          <a:xfrm>
            <a:off x="9276607" y="2279401"/>
            <a:ext cx="1008118" cy="477846"/>
          </a:xfrm>
          <a:prstGeom prst="rect">
            <a:avLst/>
          </a:prstGeom>
          <a:noFill/>
          <a:ln>
            <a:noFill/>
          </a:ln>
        </p:spPr>
      </p:pic>
      <p:pic>
        <p:nvPicPr>
          <p:cNvPr id="146" name="Google Shape;146;p5"/>
          <p:cNvPicPr preferRelativeResize="0"/>
          <p:nvPr/>
        </p:nvPicPr>
        <p:blipFill rotWithShape="1">
          <a:blip r:embed="rId18">
            <a:alphaModFix/>
          </a:blip>
          <a:srcRect/>
          <a:stretch/>
        </p:blipFill>
        <p:spPr>
          <a:xfrm>
            <a:off x="9230199" y="3151834"/>
            <a:ext cx="972193" cy="714908"/>
          </a:xfrm>
          <a:prstGeom prst="rect">
            <a:avLst/>
          </a:prstGeom>
          <a:noFill/>
          <a:ln>
            <a:noFill/>
          </a:ln>
        </p:spPr>
      </p:pic>
      <p:pic>
        <p:nvPicPr>
          <p:cNvPr id="147" name="Google Shape;147;p5"/>
          <p:cNvPicPr preferRelativeResize="0"/>
          <p:nvPr/>
        </p:nvPicPr>
        <p:blipFill rotWithShape="1">
          <a:blip r:embed="rId19">
            <a:alphaModFix/>
          </a:blip>
          <a:srcRect/>
          <a:stretch/>
        </p:blipFill>
        <p:spPr>
          <a:xfrm>
            <a:off x="557085" y="4302119"/>
            <a:ext cx="1078149" cy="593892"/>
          </a:xfrm>
          <a:prstGeom prst="rect">
            <a:avLst/>
          </a:prstGeom>
          <a:noFill/>
          <a:ln>
            <a:noFill/>
          </a:ln>
        </p:spPr>
      </p:pic>
      <p:pic>
        <p:nvPicPr>
          <p:cNvPr id="148" name="Google Shape;148;p5"/>
          <p:cNvPicPr preferRelativeResize="0"/>
          <p:nvPr/>
        </p:nvPicPr>
        <p:blipFill rotWithShape="1">
          <a:blip r:embed="rId20">
            <a:alphaModFix/>
          </a:blip>
          <a:srcRect/>
          <a:stretch/>
        </p:blipFill>
        <p:spPr>
          <a:xfrm>
            <a:off x="6613179" y="2206994"/>
            <a:ext cx="1499420" cy="502915"/>
          </a:xfrm>
          <a:prstGeom prst="rect">
            <a:avLst/>
          </a:prstGeom>
          <a:noFill/>
          <a:ln>
            <a:noFill/>
          </a:ln>
        </p:spPr>
      </p:pic>
      <p:pic>
        <p:nvPicPr>
          <p:cNvPr id="149" name="Google Shape;149;p5"/>
          <p:cNvPicPr preferRelativeResize="0"/>
          <p:nvPr/>
        </p:nvPicPr>
        <p:blipFill rotWithShape="1">
          <a:blip r:embed="rId21">
            <a:alphaModFix/>
          </a:blip>
          <a:srcRect/>
          <a:stretch/>
        </p:blipFill>
        <p:spPr>
          <a:xfrm>
            <a:off x="7413370" y="3275641"/>
            <a:ext cx="1606823" cy="499537"/>
          </a:xfrm>
          <a:prstGeom prst="rect">
            <a:avLst/>
          </a:prstGeom>
          <a:noFill/>
          <a:ln>
            <a:noFill/>
          </a:ln>
        </p:spPr>
      </p:pic>
      <p:pic>
        <p:nvPicPr>
          <p:cNvPr id="150" name="Google Shape;150;p5"/>
          <p:cNvPicPr preferRelativeResize="0"/>
          <p:nvPr/>
        </p:nvPicPr>
        <p:blipFill rotWithShape="1">
          <a:blip r:embed="rId22">
            <a:alphaModFix/>
          </a:blip>
          <a:srcRect/>
          <a:stretch/>
        </p:blipFill>
        <p:spPr>
          <a:xfrm>
            <a:off x="0" y="12"/>
            <a:ext cx="10692003" cy="810348"/>
          </a:xfrm>
          <a:prstGeom prst="rect">
            <a:avLst/>
          </a:prstGeom>
          <a:noFill/>
          <a:ln>
            <a:noFill/>
          </a:ln>
        </p:spPr>
      </p:pic>
      <p:pic>
        <p:nvPicPr>
          <p:cNvPr id="151" name="Google Shape;151;p5"/>
          <p:cNvPicPr preferRelativeResize="0"/>
          <p:nvPr/>
        </p:nvPicPr>
        <p:blipFill rotWithShape="1">
          <a:blip r:embed="rId23">
            <a:alphaModFix/>
          </a:blip>
          <a:srcRect/>
          <a:stretch/>
        </p:blipFill>
        <p:spPr>
          <a:xfrm>
            <a:off x="8704908" y="4261347"/>
            <a:ext cx="1467060" cy="626945"/>
          </a:xfrm>
          <a:prstGeom prst="rect">
            <a:avLst/>
          </a:prstGeom>
          <a:noFill/>
          <a:ln>
            <a:noFill/>
          </a:ln>
        </p:spPr>
      </p:pic>
      <p:pic>
        <p:nvPicPr>
          <p:cNvPr id="152" name="Google Shape;152;p5"/>
          <p:cNvPicPr preferRelativeResize="0"/>
          <p:nvPr/>
        </p:nvPicPr>
        <p:blipFill rotWithShape="1">
          <a:blip r:embed="rId24">
            <a:alphaModFix/>
          </a:blip>
          <a:srcRect/>
          <a:stretch/>
        </p:blipFill>
        <p:spPr>
          <a:xfrm>
            <a:off x="1444726" y="3308628"/>
            <a:ext cx="1107068" cy="403110"/>
          </a:xfrm>
          <a:prstGeom prst="rect">
            <a:avLst/>
          </a:prstGeom>
          <a:noFill/>
          <a:ln>
            <a:noFill/>
          </a:ln>
        </p:spPr>
      </p:pic>
      <p:pic>
        <p:nvPicPr>
          <p:cNvPr id="153" name="Google Shape;153;p5"/>
          <p:cNvPicPr preferRelativeResize="0"/>
          <p:nvPr/>
        </p:nvPicPr>
        <p:blipFill rotWithShape="1">
          <a:blip r:embed="rId25">
            <a:alphaModFix/>
          </a:blip>
          <a:srcRect/>
          <a:stretch/>
        </p:blipFill>
        <p:spPr>
          <a:xfrm>
            <a:off x="2990850" y="2096867"/>
            <a:ext cx="1107075" cy="625727"/>
          </a:xfrm>
          <a:prstGeom prst="rect">
            <a:avLst/>
          </a:prstGeom>
          <a:noFill/>
          <a:ln>
            <a:noFill/>
          </a:ln>
        </p:spPr>
      </p:pic>
      <p:pic>
        <p:nvPicPr>
          <p:cNvPr id="154" name="Google Shape;154;p5"/>
          <p:cNvPicPr preferRelativeResize="0"/>
          <p:nvPr/>
        </p:nvPicPr>
        <p:blipFill rotWithShape="1">
          <a:blip r:embed="rId26">
            <a:alphaModFix/>
          </a:blip>
          <a:srcRect/>
          <a:stretch/>
        </p:blipFill>
        <p:spPr>
          <a:xfrm>
            <a:off x="5613150" y="2046134"/>
            <a:ext cx="755050" cy="755050"/>
          </a:xfrm>
          <a:prstGeom prst="rect">
            <a:avLst/>
          </a:prstGeom>
          <a:noFill/>
          <a:ln>
            <a:noFill/>
          </a:ln>
        </p:spPr>
      </p:pic>
      <p:pic>
        <p:nvPicPr>
          <p:cNvPr id="155" name="Google Shape;155;p5"/>
          <p:cNvPicPr preferRelativeResize="0"/>
          <p:nvPr/>
        </p:nvPicPr>
        <p:blipFill rotWithShape="1">
          <a:blip r:embed="rId27">
            <a:alphaModFix/>
          </a:blip>
          <a:srcRect/>
          <a:stretch/>
        </p:blipFill>
        <p:spPr>
          <a:xfrm>
            <a:off x="8287544" y="2016616"/>
            <a:ext cx="814117" cy="814111"/>
          </a:xfrm>
          <a:prstGeom prst="rect">
            <a:avLst/>
          </a:prstGeom>
          <a:noFill/>
          <a:ln>
            <a:noFill/>
          </a:ln>
        </p:spPr>
      </p:pic>
      <p:pic>
        <p:nvPicPr>
          <p:cNvPr id="156" name="Google Shape;156;p5"/>
          <p:cNvPicPr preferRelativeResize="0"/>
          <p:nvPr/>
        </p:nvPicPr>
        <p:blipFill rotWithShape="1">
          <a:blip r:embed="rId28">
            <a:alphaModFix/>
          </a:blip>
          <a:srcRect/>
          <a:stretch/>
        </p:blipFill>
        <p:spPr>
          <a:xfrm>
            <a:off x="236785" y="5268338"/>
            <a:ext cx="893699" cy="252567"/>
          </a:xfrm>
          <a:prstGeom prst="rect">
            <a:avLst/>
          </a:prstGeom>
          <a:noFill/>
          <a:ln>
            <a:noFill/>
          </a:ln>
        </p:spPr>
      </p:pic>
      <p:pic>
        <p:nvPicPr>
          <p:cNvPr id="157" name="Google Shape;157;p5"/>
          <p:cNvPicPr preferRelativeResize="0"/>
          <p:nvPr/>
        </p:nvPicPr>
        <p:blipFill rotWithShape="1">
          <a:blip r:embed="rId29">
            <a:alphaModFix/>
          </a:blip>
          <a:srcRect/>
          <a:stretch/>
        </p:blipFill>
        <p:spPr>
          <a:xfrm>
            <a:off x="1314564" y="5095418"/>
            <a:ext cx="602921" cy="689052"/>
          </a:xfrm>
          <a:prstGeom prst="rect">
            <a:avLst/>
          </a:prstGeom>
          <a:noFill/>
          <a:ln>
            <a:noFill/>
          </a:ln>
        </p:spPr>
      </p:pic>
      <p:pic>
        <p:nvPicPr>
          <p:cNvPr id="158" name="Google Shape;158;p5"/>
          <p:cNvPicPr preferRelativeResize="0"/>
          <p:nvPr/>
        </p:nvPicPr>
        <p:blipFill rotWithShape="1">
          <a:blip r:embed="rId30">
            <a:alphaModFix/>
          </a:blip>
          <a:srcRect/>
          <a:stretch/>
        </p:blipFill>
        <p:spPr>
          <a:xfrm>
            <a:off x="4111815" y="5025204"/>
            <a:ext cx="818754" cy="733467"/>
          </a:xfrm>
          <a:prstGeom prst="rect">
            <a:avLst/>
          </a:prstGeom>
          <a:noFill/>
          <a:ln>
            <a:noFill/>
          </a:ln>
        </p:spPr>
      </p:pic>
      <p:pic>
        <p:nvPicPr>
          <p:cNvPr id="159" name="Google Shape;159;p5"/>
          <p:cNvPicPr preferRelativeResize="0"/>
          <p:nvPr/>
        </p:nvPicPr>
        <p:blipFill rotWithShape="1">
          <a:blip r:embed="rId31">
            <a:alphaModFix/>
          </a:blip>
          <a:srcRect/>
          <a:stretch/>
        </p:blipFill>
        <p:spPr>
          <a:xfrm>
            <a:off x="5205890" y="5007122"/>
            <a:ext cx="755406" cy="716062"/>
          </a:xfrm>
          <a:prstGeom prst="rect">
            <a:avLst/>
          </a:prstGeom>
          <a:noFill/>
          <a:ln>
            <a:noFill/>
          </a:ln>
        </p:spPr>
      </p:pic>
      <p:pic>
        <p:nvPicPr>
          <p:cNvPr id="160" name="Google Shape;160;p5"/>
          <p:cNvPicPr preferRelativeResize="0"/>
          <p:nvPr/>
        </p:nvPicPr>
        <p:blipFill rotWithShape="1">
          <a:blip r:embed="rId32">
            <a:alphaModFix/>
          </a:blip>
          <a:srcRect/>
          <a:stretch/>
        </p:blipFill>
        <p:spPr>
          <a:xfrm>
            <a:off x="7362889" y="5117890"/>
            <a:ext cx="1519962" cy="553464"/>
          </a:xfrm>
          <a:prstGeom prst="rect">
            <a:avLst/>
          </a:prstGeom>
          <a:noFill/>
          <a:ln>
            <a:noFill/>
          </a:ln>
        </p:spPr>
      </p:pic>
      <p:pic>
        <p:nvPicPr>
          <p:cNvPr id="161" name="Google Shape;161;p5"/>
          <p:cNvPicPr preferRelativeResize="0"/>
          <p:nvPr/>
        </p:nvPicPr>
        <p:blipFill rotWithShape="1">
          <a:blip r:embed="rId33">
            <a:alphaModFix/>
          </a:blip>
          <a:srcRect/>
          <a:stretch/>
        </p:blipFill>
        <p:spPr>
          <a:xfrm>
            <a:off x="8881828" y="5125502"/>
            <a:ext cx="1606823" cy="518330"/>
          </a:xfrm>
          <a:prstGeom prst="rect">
            <a:avLst/>
          </a:prstGeom>
          <a:noFill/>
          <a:ln>
            <a:noFill/>
          </a:ln>
        </p:spPr>
      </p:pic>
      <p:pic>
        <p:nvPicPr>
          <p:cNvPr id="162" name="Google Shape;162;p5"/>
          <p:cNvPicPr preferRelativeResize="0"/>
          <p:nvPr/>
        </p:nvPicPr>
        <p:blipFill rotWithShape="1">
          <a:blip r:embed="rId34">
            <a:alphaModFix/>
          </a:blip>
          <a:srcRect/>
          <a:stretch/>
        </p:blipFill>
        <p:spPr>
          <a:xfrm>
            <a:off x="6412706" y="5021449"/>
            <a:ext cx="720053" cy="744884"/>
          </a:xfrm>
          <a:prstGeom prst="rect">
            <a:avLst/>
          </a:prstGeom>
          <a:noFill/>
          <a:ln>
            <a:noFill/>
          </a:ln>
        </p:spPr>
      </p:pic>
      <p:pic>
        <p:nvPicPr>
          <p:cNvPr id="163" name="Google Shape;163;p5"/>
          <p:cNvPicPr preferRelativeResize="0"/>
          <p:nvPr/>
        </p:nvPicPr>
        <p:blipFill rotWithShape="1">
          <a:blip r:embed="rId35">
            <a:alphaModFix/>
          </a:blip>
          <a:srcRect/>
          <a:stretch/>
        </p:blipFill>
        <p:spPr>
          <a:xfrm>
            <a:off x="2106054" y="5103862"/>
            <a:ext cx="678612" cy="561610"/>
          </a:xfrm>
          <a:prstGeom prst="rect">
            <a:avLst/>
          </a:prstGeom>
          <a:noFill/>
          <a:ln>
            <a:noFill/>
          </a:ln>
        </p:spPr>
      </p:pic>
      <p:pic>
        <p:nvPicPr>
          <p:cNvPr id="164" name="Google Shape;164;p5"/>
          <p:cNvPicPr preferRelativeResize="0"/>
          <p:nvPr/>
        </p:nvPicPr>
        <p:blipFill rotWithShape="1">
          <a:blip r:embed="rId36">
            <a:alphaModFix/>
          </a:blip>
          <a:srcRect/>
          <a:stretch/>
        </p:blipFill>
        <p:spPr>
          <a:xfrm>
            <a:off x="3014796" y="5028572"/>
            <a:ext cx="835831" cy="10199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3d6ae65a49a_0_46"/>
          <p:cNvPicPr preferRelativeResize="0"/>
          <p:nvPr/>
        </p:nvPicPr>
        <p:blipFill rotWithShape="1">
          <a:blip r:embed="rId3">
            <a:alphaModFix amt="58000"/>
          </a:blip>
          <a:srcRect/>
          <a:stretch/>
        </p:blipFill>
        <p:spPr>
          <a:xfrm>
            <a:off x="1397" y="0"/>
            <a:ext cx="10692006" cy="6014250"/>
          </a:xfrm>
          <a:prstGeom prst="rect">
            <a:avLst/>
          </a:prstGeom>
          <a:noFill/>
          <a:ln>
            <a:noFill/>
          </a:ln>
        </p:spPr>
      </p:pic>
      <p:sp>
        <p:nvSpPr>
          <p:cNvPr id="170" name="Google Shape;170;g3d6ae65a49a_0_46"/>
          <p:cNvSpPr txBox="1">
            <a:spLocks noGrp="1"/>
          </p:cNvSpPr>
          <p:nvPr>
            <p:ph type="title"/>
          </p:nvPr>
        </p:nvSpPr>
        <p:spPr>
          <a:xfrm>
            <a:off x="678410" y="4907327"/>
            <a:ext cx="6041400" cy="6747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4300">
                <a:solidFill>
                  <a:srgbClr val="FFFFFF"/>
                </a:solidFill>
              </a:rPr>
              <a:t>Our Service Areas</a:t>
            </a:r>
            <a:endParaRPr sz="4300"/>
          </a:p>
        </p:txBody>
      </p:sp>
      <p:grpSp>
        <p:nvGrpSpPr>
          <p:cNvPr id="171" name="Google Shape;171;g3d6ae65a49a_0_46"/>
          <p:cNvGrpSpPr/>
          <p:nvPr/>
        </p:nvGrpSpPr>
        <p:grpSpPr>
          <a:xfrm>
            <a:off x="2382357" y="1363044"/>
            <a:ext cx="5722808" cy="2707958"/>
            <a:chOff x="2712085" y="2993237"/>
            <a:chExt cx="5431155" cy="2707958"/>
          </a:xfrm>
        </p:grpSpPr>
        <p:sp>
          <p:nvSpPr>
            <p:cNvPr id="172" name="Google Shape;172;g3d6ae65a49a_0_46"/>
            <p:cNvSpPr/>
            <p:nvPr/>
          </p:nvSpPr>
          <p:spPr>
            <a:xfrm>
              <a:off x="2712085" y="2993237"/>
              <a:ext cx="5431155" cy="1971039"/>
            </a:xfrm>
            <a:custGeom>
              <a:avLst/>
              <a:gdLst/>
              <a:ahLst/>
              <a:cxnLst/>
              <a:rect l="l" t="t" r="r" b="b"/>
              <a:pathLst>
                <a:path w="5431155" h="1971039" extrusionOk="0">
                  <a:moveTo>
                    <a:pt x="5430571" y="1472984"/>
                  </a:moveTo>
                  <a:lnTo>
                    <a:pt x="0" y="1472984"/>
                  </a:lnTo>
                  <a:lnTo>
                    <a:pt x="0" y="1970989"/>
                  </a:lnTo>
                  <a:lnTo>
                    <a:pt x="5430571" y="1970989"/>
                  </a:lnTo>
                  <a:lnTo>
                    <a:pt x="5430571" y="1472984"/>
                  </a:lnTo>
                  <a:close/>
                </a:path>
                <a:path w="5431155" h="1971039" extrusionOk="0">
                  <a:moveTo>
                    <a:pt x="5430571" y="736511"/>
                  </a:moveTo>
                  <a:lnTo>
                    <a:pt x="0" y="736511"/>
                  </a:lnTo>
                  <a:lnTo>
                    <a:pt x="0" y="1234516"/>
                  </a:lnTo>
                  <a:lnTo>
                    <a:pt x="5430571" y="1234516"/>
                  </a:lnTo>
                  <a:lnTo>
                    <a:pt x="5430571" y="736511"/>
                  </a:lnTo>
                  <a:close/>
                </a:path>
                <a:path w="5431155" h="1971039" extrusionOk="0">
                  <a:moveTo>
                    <a:pt x="5430571" y="0"/>
                  </a:moveTo>
                  <a:lnTo>
                    <a:pt x="0" y="0"/>
                  </a:lnTo>
                  <a:lnTo>
                    <a:pt x="0" y="498005"/>
                  </a:lnTo>
                  <a:lnTo>
                    <a:pt x="5430571" y="498005"/>
                  </a:lnTo>
                  <a:lnTo>
                    <a:pt x="5430571" y="0"/>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3d6ae65a49a_0_46"/>
            <p:cNvSpPr/>
            <p:nvPr/>
          </p:nvSpPr>
          <p:spPr>
            <a:xfrm>
              <a:off x="2712085" y="5202720"/>
              <a:ext cx="4926330" cy="498475"/>
            </a:xfrm>
            <a:custGeom>
              <a:avLst/>
              <a:gdLst/>
              <a:ahLst/>
              <a:cxnLst/>
              <a:rect l="l" t="t" r="r" b="b"/>
              <a:pathLst>
                <a:path w="4926330" h="498475" extrusionOk="0">
                  <a:moveTo>
                    <a:pt x="4925822" y="0"/>
                  </a:moveTo>
                  <a:lnTo>
                    <a:pt x="0" y="0"/>
                  </a:lnTo>
                  <a:lnTo>
                    <a:pt x="0" y="498005"/>
                  </a:lnTo>
                  <a:lnTo>
                    <a:pt x="4925822" y="498005"/>
                  </a:lnTo>
                  <a:lnTo>
                    <a:pt x="4925822" y="0"/>
                  </a:lnTo>
                  <a:close/>
                </a:path>
              </a:pathLst>
            </a:custGeom>
            <a:solidFill>
              <a:srgbClr val="81C9C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 name="Google Shape;174;g3d6ae65a49a_0_46"/>
          <p:cNvSpPr txBox="1"/>
          <p:nvPr/>
        </p:nvSpPr>
        <p:spPr>
          <a:xfrm>
            <a:off x="2382465" y="1363063"/>
            <a:ext cx="5039700" cy="354000"/>
          </a:xfrm>
          <a:prstGeom prst="rect">
            <a:avLst/>
          </a:prstGeom>
          <a:solidFill>
            <a:srgbClr val="2DA5AA"/>
          </a:solidFill>
          <a:ln>
            <a:noFill/>
          </a:ln>
        </p:spPr>
        <p:txBody>
          <a:bodyPr spcFirstLastPara="1" wrap="square" lIns="0" tIns="76200" rIns="0" bIns="0" anchor="t" anchorCtr="0">
            <a:spAutoFit/>
          </a:bodyPr>
          <a:lstStyle/>
          <a:p>
            <a:pPr marL="173355"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lt1"/>
                </a:solidFill>
                <a:latin typeface="Arial"/>
                <a:ea typeface="Arial"/>
                <a:cs typeface="Arial"/>
                <a:sym typeface="Arial"/>
              </a:rPr>
              <a:t>Sustainable &amp; Inclusive Cities &amp; Regions</a:t>
            </a:r>
            <a:endParaRPr sz="1800" b="1" i="0" u="none" strike="noStrike" cap="none">
              <a:solidFill>
                <a:srgbClr val="FFFFFF"/>
              </a:solidFill>
              <a:latin typeface="Arial"/>
              <a:ea typeface="Arial"/>
              <a:cs typeface="Arial"/>
              <a:sym typeface="Arial"/>
            </a:endParaRPr>
          </a:p>
        </p:txBody>
      </p:sp>
      <p:sp>
        <p:nvSpPr>
          <p:cNvPr id="175" name="Google Shape;175;g3d6ae65a49a_0_46"/>
          <p:cNvSpPr txBox="1"/>
          <p:nvPr/>
        </p:nvSpPr>
        <p:spPr>
          <a:xfrm>
            <a:off x="2382465" y="2099588"/>
            <a:ext cx="5039700" cy="354000"/>
          </a:xfrm>
          <a:prstGeom prst="rect">
            <a:avLst/>
          </a:prstGeom>
          <a:solidFill>
            <a:srgbClr val="2DA5AA"/>
          </a:solidFill>
          <a:ln>
            <a:noFill/>
          </a:ln>
        </p:spPr>
        <p:txBody>
          <a:bodyPr spcFirstLastPara="1" wrap="square" lIns="0" tIns="76200" rIns="0" bIns="0" anchor="t" anchorCtr="0">
            <a:spAutoFit/>
          </a:bodyPr>
          <a:lstStyle/>
          <a:p>
            <a:pPr marL="173355"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Circular Economies</a:t>
            </a:r>
            <a:endParaRPr sz="1800" b="0" i="0" u="none" strike="noStrike" cap="none">
              <a:solidFill>
                <a:srgbClr val="000000"/>
              </a:solidFill>
              <a:latin typeface="Arial"/>
              <a:ea typeface="Arial"/>
              <a:cs typeface="Arial"/>
              <a:sym typeface="Arial"/>
            </a:endParaRPr>
          </a:p>
        </p:txBody>
      </p:sp>
      <p:sp>
        <p:nvSpPr>
          <p:cNvPr id="176" name="Google Shape;176;g3d6ae65a49a_0_46"/>
          <p:cNvSpPr txBox="1"/>
          <p:nvPr/>
        </p:nvSpPr>
        <p:spPr>
          <a:xfrm>
            <a:off x="2382476" y="2836059"/>
            <a:ext cx="4428000" cy="382800"/>
          </a:xfrm>
          <a:prstGeom prst="rect">
            <a:avLst/>
          </a:prstGeom>
          <a:solidFill>
            <a:srgbClr val="2DA5AA"/>
          </a:solidFill>
          <a:ln>
            <a:noFill/>
          </a:ln>
        </p:spPr>
        <p:txBody>
          <a:bodyPr spcFirstLastPara="1" wrap="square" lIns="0" tIns="104775" rIns="0" bIns="0" anchor="t" anchorCtr="0">
            <a:spAutoFit/>
          </a:bodyPr>
          <a:lstStyle/>
          <a:p>
            <a:pPr marL="173355" marR="0" lvl="0" indent="0" algn="l" rtl="0">
              <a:lnSpc>
                <a:spcPct val="100000"/>
              </a:lnSpc>
              <a:spcBef>
                <a:spcPts val="0"/>
              </a:spcBef>
              <a:spcAft>
                <a:spcPts val="0"/>
              </a:spcAft>
              <a:buClr>
                <a:srgbClr val="000000"/>
              </a:buClr>
              <a:buSzPts val="1800"/>
              <a:buFont typeface="Arial"/>
              <a:buNone/>
            </a:pPr>
            <a:r>
              <a:rPr lang="en-US" sz="1800" b="1">
                <a:solidFill>
                  <a:srgbClr val="FFFFFF"/>
                </a:solidFill>
              </a:rPr>
              <a:t>Sustainable Business</a:t>
            </a:r>
            <a:r>
              <a:rPr lang="en-US" sz="1800" b="1" i="0" u="none" strike="noStrike" cap="none">
                <a:solidFill>
                  <a:srgbClr val="FFFFFF"/>
                </a:solidFill>
                <a:latin typeface="Arial"/>
                <a:ea typeface="Arial"/>
                <a:cs typeface="Arial"/>
                <a:sym typeface="Arial"/>
              </a:rPr>
              <a:t> </a:t>
            </a:r>
            <a:r>
              <a:rPr lang="en-US" sz="1800" b="1">
                <a:solidFill>
                  <a:srgbClr val="FFFFFF"/>
                </a:solidFill>
              </a:rPr>
              <a:t>&amp;</a:t>
            </a:r>
            <a:r>
              <a:rPr lang="en-US" sz="1800" b="1" i="0" u="none" strike="noStrike" cap="none">
                <a:solidFill>
                  <a:srgbClr val="FFFFFF"/>
                </a:solidFill>
                <a:latin typeface="Arial"/>
                <a:ea typeface="Arial"/>
                <a:cs typeface="Arial"/>
                <a:sym typeface="Arial"/>
              </a:rPr>
              <a:t> </a:t>
            </a:r>
            <a:r>
              <a:rPr lang="en-US" sz="1800" b="1">
                <a:solidFill>
                  <a:srgbClr val="FFFFFF"/>
                </a:solidFill>
              </a:rPr>
              <a:t>I</a:t>
            </a:r>
            <a:r>
              <a:rPr lang="en-US" sz="1800" b="1" i="0" u="none" strike="noStrike" cap="none">
                <a:solidFill>
                  <a:srgbClr val="FFFFFF"/>
                </a:solidFill>
                <a:latin typeface="Arial"/>
                <a:ea typeface="Arial"/>
                <a:cs typeface="Arial"/>
                <a:sym typeface="Arial"/>
              </a:rPr>
              <a:t>nvest</a:t>
            </a:r>
            <a:r>
              <a:rPr lang="en-US" sz="1800" b="1">
                <a:solidFill>
                  <a:srgbClr val="FFFFFF"/>
                </a:solidFill>
              </a:rPr>
              <a:t>ment </a:t>
            </a:r>
            <a:endParaRPr sz="1800" b="0" i="0" u="none" strike="noStrike" cap="none">
              <a:solidFill>
                <a:srgbClr val="000000"/>
              </a:solidFill>
              <a:latin typeface="Arial"/>
              <a:ea typeface="Arial"/>
              <a:cs typeface="Arial"/>
              <a:sym typeface="Arial"/>
            </a:endParaRPr>
          </a:p>
        </p:txBody>
      </p:sp>
      <p:grpSp>
        <p:nvGrpSpPr>
          <p:cNvPr id="177" name="Google Shape;177;g3d6ae65a49a_0_46"/>
          <p:cNvGrpSpPr/>
          <p:nvPr/>
        </p:nvGrpSpPr>
        <p:grpSpPr>
          <a:xfrm>
            <a:off x="7086303" y="610854"/>
            <a:ext cx="1461541" cy="3460293"/>
            <a:chOff x="7034912" y="2241016"/>
            <a:chExt cx="1461541" cy="3460293"/>
          </a:xfrm>
        </p:grpSpPr>
        <p:sp>
          <p:nvSpPr>
            <p:cNvPr id="178" name="Google Shape;178;g3d6ae65a49a_0_46"/>
            <p:cNvSpPr/>
            <p:nvPr/>
          </p:nvSpPr>
          <p:spPr>
            <a:xfrm>
              <a:off x="7034912" y="2241016"/>
              <a:ext cx="708025" cy="445769"/>
            </a:xfrm>
            <a:custGeom>
              <a:avLst/>
              <a:gdLst/>
              <a:ahLst/>
              <a:cxnLst/>
              <a:rect l="l" t="t" r="r" b="b"/>
              <a:pathLst>
                <a:path w="708025" h="445769" extrusionOk="0">
                  <a:moveTo>
                    <a:pt x="353999" y="0"/>
                  </a:moveTo>
                  <a:lnTo>
                    <a:pt x="0" y="445312"/>
                  </a:lnTo>
                  <a:lnTo>
                    <a:pt x="707999" y="445312"/>
                  </a:lnTo>
                  <a:lnTo>
                    <a:pt x="353999" y="0"/>
                  </a:lnTo>
                  <a:close/>
                </a:path>
              </a:pathLst>
            </a:custGeom>
            <a:solidFill>
              <a:srgbClr val="81C9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3d6ae65a49a_0_46"/>
            <p:cNvSpPr/>
            <p:nvPr/>
          </p:nvSpPr>
          <p:spPr>
            <a:xfrm>
              <a:off x="8050683" y="2888233"/>
              <a:ext cx="445770" cy="2181225"/>
            </a:xfrm>
            <a:custGeom>
              <a:avLst/>
              <a:gdLst/>
              <a:ahLst/>
              <a:cxnLst/>
              <a:rect l="l" t="t" r="r" b="b"/>
              <a:pathLst>
                <a:path w="445770" h="2181225" extrusionOk="0">
                  <a:moveTo>
                    <a:pt x="445312" y="1826996"/>
                  </a:moveTo>
                  <a:lnTo>
                    <a:pt x="0" y="1472996"/>
                  </a:lnTo>
                  <a:lnTo>
                    <a:pt x="0" y="2180996"/>
                  </a:lnTo>
                  <a:lnTo>
                    <a:pt x="445312" y="1826996"/>
                  </a:lnTo>
                  <a:close/>
                </a:path>
                <a:path w="445770" h="2181225" extrusionOk="0">
                  <a:moveTo>
                    <a:pt x="445312" y="1090498"/>
                  </a:moveTo>
                  <a:lnTo>
                    <a:pt x="0" y="736498"/>
                  </a:lnTo>
                  <a:lnTo>
                    <a:pt x="0" y="1444498"/>
                  </a:lnTo>
                  <a:lnTo>
                    <a:pt x="445312" y="1090498"/>
                  </a:lnTo>
                  <a:close/>
                </a:path>
                <a:path w="445770" h="2181225" extrusionOk="0">
                  <a:moveTo>
                    <a:pt x="445312" y="353999"/>
                  </a:moveTo>
                  <a:lnTo>
                    <a:pt x="0" y="0"/>
                  </a:lnTo>
                  <a:lnTo>
                    <a:pt x="0" y="707999"/>
                  </a:lnTo>
                  <a:lnTo>
                    <a:pt x="445312" y="353999"/>
                  </a:lnTo>
                  <a:close/>
                </a:path>
              </a:pathLst>
            </a:custGeom>
            <a:solidFill>
              <a:srgbClr val="2DA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3d6ae65a49a_0_46"/>
            <p:cNvSpPr/>
            <p:nvPr/>
          </p:nvSpPr>
          <p:spPr>
            <a:xfrm>
              <a:off x="7139902" y="2606319"/>
              <a:ext cx="498475" cy="3094990"/>
            </a:xfrm>
            <a:custGeom>
              <a:avLst/>
              <a:gdLst/>
              <a:ahLst/>
              <a:cxnLst/>
              <a:rect l="l" t="t" r="r" b="b"/>
              <a:pathLst>
                <a:path w="498475" h="3094990" extrusionOk="0">
                  <a:moveTo>
                    <a:pt x="498005" y="0"/>
                  </a:moveTo>
                  <a:lnTo>
                    <a:pt x="0" y="0"/>
                  </a:lnTo>
                  <a:lnTo>
                    <a:pt x="0" y="3094418"/>
                  </a:lnTo>
                  <a:lnTo>
                    <a:pt x="498005" y="3094418"/>
                  </a:lnTo>
                  <a:lnTo>
                    <a:pt x="498005" y="0"/>
                  </a:lnTo>
                  <a:close/>
                </a:path>
              </a:pathLst>
            </a:custGeom>
            <a:solidFill>
              <a:srgbClr val="81C9C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g3d6ae65a49a_0_46"/>
          <p:cNvSpPr txBox="1"/>
          <p:nvPr/>
        </p:nvSpPr>
        <p:spPr>
          <a:xfrm>
            <a:off x="8547844" y="5587229"/>
            <a:ext cx="20613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D8D8D8"/>
                </a:solidFill>
                <a:latin typeface="Arial"/>
                <a:ea typeface="Arial"/>
                <a:cs typeface="Arial"/>
                <a:sym typeface="Arial"/>
              </a:rPr>
              <a:t>Cape Town, South Africa</a:t>
            </a:r>
            <a:endParaRPr/>
          </a:p>
        </p:txBody>
      </p:sp>
      <p:sp>
        <p:nvSpPr>
          <p:cNvPr id="182" name="Google Shape;182;g3d6ae65a49a_0_46"/>
          <p:cNvSpPr txBox="1"/>
          <p:nvPr/>
        </p:nvSpPr>
        <p:spPr>
          <a:xfrm>
            <a:off x="2382475" y="3572550"/>
            <a:ext cx="5632200" cy="338700"/>
          </a:xfrm>
          <a:prstGeom prst="rect">
            <a:avLst/>
          </a:prstGeom>
          <a:noFill/>
          <a:ln>
            <a:noFill/>
          </a:ln>
        </p:spPr>
        <p:txBody>
          <a:bodyPr spcFirstLastPara="1" wrap="square" lIns="0" tIns="76200" rIns="0" bIns="0" anchor="t" anchorCtr="0">
            <a:spAutoFit/>
          </a:bodyPr>
          <a:lstStyle/>
          <a:p>
            <a:pPr marL="173355" marR="0" lvl="0" indent="0" algn="l" rtl="0">
              <a:lnSpc>
                <a:spcPct val="100000"/>
              </a:lnSpc>
              <a:spcBef>
                <a:spcPts val="0"/>
              </a:spcBef>
              <a:spcAft>
                <a:spcPts val="0"/>
              </a:spcAft>
              <a:buClr>
                <a:srgbClr val="000000"/>
              </a:buClr>
              <a:buSzPts val="1800"/>
              <a:buFont typeface="Arial"/>
              <a:buNone/>
            </a:pPr>
            <a:r>
              <a:rPr lang="en-US" sz="1700" b="1" i="0" u="none" strike="noStrike" cap="none">
                <a:solidFill>
                  <a:srgbClr val="FFFFFF"/>
                </a:solidFill>
                <a:latin typeface="Arial"/>
                <a:ea typeface="Arial"/>
                <a:cs typeface="Arial"/>
                <a:sym typeface="Arial"/>
              </a:rPr>
              <a:t>Digital </a:t>
            </a:r>
            <a:r>
              <a:rPr lang="en-US" sz="1700" b="1">
                <a:solidFill>
                  <a:srgbClr val="FFFFFF"/>
                </a:solidFill>
              </a:rPr>
              <a:t>Innovation</a:t>
            </a:r>
            <a:r>
              <a:rPr lang="en-US" sz="1700" b="1" i="0" u="none" strike="noStrike" cap="none">
                <a:solidFill>
                  <a:srgbClr val="FFFFFF"/>
                </a:solidFill>
                <a:latin typeface="Arial"/>
                <a:ea typeface="Arial"/>
                <a:cs typeface="Arial"/>
                <a:sym typeface="Arial"/>
              </a:rPr>
              <a:t> </a:t>
            </a:r>
            <a:r>
              <a:rPr lang="en-US" sz="1700" b="1">
                <a:solidFill>
                  <a:srgbClr val="FFFFFF"/>
                </a:solidFill>
              </a:rPr>
              <a:t>for Sustainability</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d6ae65a49a_0_63"/>
          <p:cNvSpPr txBox="1">
            <a:spLocks noGrp="1"/>
          </p:cNvSpPr>
          <p:nvPr>
            <p:ph type="title"/>
          </p:nvPr>
        </p:nvSpPr>
        <p:spPr>
          <a:xfrm>
            <a:off x="388167" y="888123"/>
            <a:ext cx="6176700" cy="1683000"/>
          </a:xfrm>
          <a:prstGeom prst="rect">
            <a:avLst/>
          </a:prstGeom>
          <a:noFill/>
          <a:ln>
            <a:noFill/>
          </a:ln>
        </p:spPr>
        <p:txBody>
          <a:bodyPr spcFirstLastPara="1" wrap="square" lIns="0" tIns="538575" rIns="0" bIns="0" anchor="t" anchorCtr="0">
            <a:spAutoFit/>
          </a:bodyPr>
          <a:lstStyle/>
          <a:p>
            <a:pPr marL="77470" lvl="0" indent="0" algn="l" rtl="0">
              <a:lnSpc>
                <a:spcPct val="100000"/>
              </a:lnSpc>
              <a:spcBef>
                <a:spcPts val="0"/>
              </a:spcBef>
              <a:spcAft>
                <a:spcPts val="0"/>
              </a:spcAft>
              <a:buSzPts val="1400"/>
              <a:buNone/>
            </a:pPr>
            <a:r>
              <a:rPr lang="en-US" dirty="0"/>
              <a:t>Sustainable	&amp; Inclusive Cities &amp; Regions</a:t>
            </a:r>
            <a:endParaRPr dirty="0"/>
          </a:p>
        </p:txBody>
      </p:sp>
      <p:sp>
        <p:nvSpPr>
          <p:cNvPr id="188" name="Google Shape;188;g3d6ae65a49a_0_63"/>
          <p:cNvSpPr txBox="1"/>
          <p:nvPr/>
        </p:nvSpPr>
        <p:spPr>
          <a:xfrm>
            <a:off x="458301" y="2919204"/>
            <a:ext cx="4731300" cy="2725800"/>
          </a:xfrm>
          <a:prstGeom prst="rect">
            <a:avLst/>
          </a:prstGeom>
          <a:noFill/>
          <a:ln>
            <a:noFill/>
          </a:ln>
        </p:spPr>
        <p:txBody>
          <a:bodyPr spcFirstLastPara="1" wrap="square" lIns="0" tIns="5075" rIns="0" bIns="0" anchor="t" anchorCtr="0">
            <a:spAutoFit/>
          </a:bodyPr>
          <a:lstStyle/>
          <a:p>
            <a:pPr marL="12700" marR="5080" lvl="0" indent="0" algn="l" rtl="0">
              <a:lnSpc>
                <a:spcPct val="104000"/>
              </a:lnSpc>
              <a:spcBef>
                <a:spcPts val="0"/>
              </a:spcBef>
              <a:spcAft>
                <a:spcPts val="0"/>
              </a:spcAft>
              <a:buClr>
                <a:srgbClr val="000000"/>
              </a:buClr>
              <a:buSzPts val="1200"/>
              <a:buFont typeface="Arial"/>
              <a:buNone/>
            </a:pPr>
            <a:r>
              <a:rPr lang="en-US" sz="1200" b="0" i="0" u="none" strike="noStrike" cap="none" dirty="0">
                <a:solidFill>
                  <a:srgbClr val="05050B"/>
                </a:solidFill>
                <a:latin typeface="Arial"/>
                <a:ea typeface="Arial"/>
                <a:cs typeface="Arial"/>
                <a:sym typeface="Arial"/>
              </a:rPr>
              <a:t>There is an increasingly urgent need for integrated and participatory strategic planning and design for cities and regions, that enables sustainable development. </a:t>
            </a:r>
            <a:endParaRPr sz="1200" b="0" i="0" u="none" strike="noStrike" cap="none" dirty="0">
              <a:solidFill>
                <a:srgbClr val="05050B"/>
              </a:solidFill>
              <a:latin typeface="Arial"/>
              <a:ea typeface="Arial"/>
              <a:cs typeface="Arial"/>
              <a:sym typeface="Arial"/>
            </a:endParaRPr>
          </a:p>
          <a:p>
            <a:pPr marL="12700" marR="5080" lvl="0" indent="0" algn="l" rtl="0">
              <a:lnSpc>
                <a:spcPct val="104000"/>
              </a:lnSpc>
              <a:spcBef>
                <a:spcPts val="600"/>
              </a:spcBef>
              <a:spcAft>
                <a:spcPts val="0"/>
              </a:spcAft>
              <a:buClr>
                <a:srgbClr val="000000"/>
              </a:buClr>
              <a:buSzPts val="1200"/>
              <a:buFont typeface="Arial"/>
              <a:buNone/>
            </a:pPr>
            <a:r>
              <a:rPr lang="en-US" sz="1200" b="0" i="0" u="none" strike="noStrike" cap="none" dirty="0" err="1">
                <a:solidFill>
                  <a:srgbClr val="05050B"/>
                </a:solidFill>
                <a:latin typeface="Arial"/>
                <a:ea typeface="Arial"/>
                <a:cs typeface="Arial"/>
                <a:sym typeface="Arial"/>
              </a:rPr>
              <a:t>UrbanEmerge</a:t>
            </a:r>
            <a:r>
              <a:rPr lang="en-US" sz="1200" b="0" i="0" u="none" strike="noStrike" cap="none" dirty="0">
                <a:solidFill>
                  <a:srgbClr val="05050B"/>
                </a:solidFill>
                <a:latin typeface="Arial"/>
                <a:ea typeface="Arial"/>
                <a:cs typeface="Arial"/>
                <a:sym typeface="Arial"/>
              </a:rPr>
              <a:t> has significant experience in researching and sharing knowledge on best-practice approaches, designing and implementing green cities and infrastructure </a:t>
            </a:r>
            <a:r>
              <a:rPr lang="en-US" sz="1200" b="0" i="0" u="none" strike="noStrike" cap="none" dirty="0" err="1">
                <a:solidFill>
                  <a:srgbClr val="05050B"/>
                </a:solidFill>
                <a:latin typeface="Arial"/>
                <a:ea typeface="Arial"/>
                <a:cs typeface="Arial"/>
                <a:sym typeface="Arial"/>
              </a:rPr>
              <a:t>programmes</a:t>
            </a:r>
            <a:r>
              <a:rPr lang="en-US" sz="1200" b="0" i="0" u="none" strike="noStrike" cap="none" dirty="0">
                <a:solidFill>
                  <a:srgbClr val="05050B"/>
                </a:solidFill>
                <a:latin typeface="Arial"/>
                <a:ea typeface="Arial"/>
                <a:cs typeface="Arial"/>
                <a:sym typeface="Arial"/>
              </a:rPr>
              <a:t> and advising on policy and regulatory environments and levers. </a:t>
            </a:r>
            <a:endParaRPr sz="1200" dirty="0">
              <a:solidFill>
                <a:srgbClr val="05050B"/>
              </a:solidFill>
            </a:endParaRPr>
          </a:p>
          <a:p>
            <a:pPr marL="12700" marR="5080" lvl="0" indent="0" algn="l" rtl="0">
              <a:lnSpc>
                <a:spcPct val="104000"/>
              </a:lnSpc>
              <a:spcBef>
                <a:spcPts val="600"/>
              </a:spcBef>
              <a:spcAft>
                <a:spcPts val="0"/>
              </a:spcAft>
              <a:buClr>
                <a:srgbClr val="000000"/>
              </a:buClr>
              <a:buSzPts val="1200"/>
              <a:buFont typeface="Arial"/>
              <a:buNone/>
            </a:pPr>
            <a:r>
              <a:rPr lang="en-US" sz="1200" b="0" i="0" u="none" strike="noStrike" cap="none" dirty="0">
                <a:solidFill>
                  <a:srgbClr val="05050B"/>
                </a:solidFill>
                <a:latin typeface="Arial"/>
                <a:ea typeface="Arial"/>
                <a:cs typeface="Arial"/>
                <a:sym typeface="Arial"/>
              </a:rPr>
              <a:t>We are focused on accessible and affordable places and services in cities, including for persons with disabilities and the elderly. </a:t>
            </a:r>
            <a:endParaRPr sz="1200" b="0" i="0" u="none" strike="noStrike" cap="none" dirty="0">
              <a:solidFill>
                <a:srgbClr val="05050B"/>
              </a:solidFill>
              <a:latin typeface="Arial"/>
              <a:ea typeface="Arial"/>
              <a:cs typeface="Arial"/>
              <a:sym typeface="Arial"/>
            </a:endParaRPr>
          </a:p>
          <a:p>
            <a:pPr marL="12700" marR="5080" lvl="0" indent="0" algn="l" rtl="0">
              <a:lnSpc>
                <a:spcPct val="104000"/>
              </a:lnSpc>
              <a:spcBef>
                <a:spcPts val="600"/>
              </a:spcBef>
              <a:spcAft>
                <a:spcPts val="600"/>
              </a:spcAft>
              <a:buClr>
                <a:srgbClr val="000000"/>
              </a:buClr>
              <a:buSzPts val="1200"/>
              <a:buFont typeface="Arial"/>
              <a:buNone/>
            </a:pPr>
            <a:r>
              <a:rPr lang="en-US" sz="1200" b="0" i="0" u="none" strike="noStrike" cap="none" dirty="0">
                <a:solidFill>
                  <a:srgbClr val="05050B"/>
                </a:solidFill>
                <a:latin typeface="Arial"/>
                <a:ea typeface="Arial"/>
                <a:cs typeface="Arial"/>
                <a:sym typeface="Arial"/>
              </a:rPr>
              <a:t>We are also experts in helping clients understand and implement climate finance</a:t>
            </a:r>
            <a:r>
              <a:rPr lang="en-US" sz="1200" dirty="0">
                <a:solidFill>
                  <a:srgbClr val="05050B"/>
                </a:solidFill>
              </a:rPr>
              <a:t>, </a:t>
            </a:r>
            <a:r>
              <a:rPr lang="en-US" sz="1200" b="0" i="0" u="none" strike="noStrike" cap="none" dirty="0">
                <a:solidFill>
                  <a:srgbClr val="05050B"/>
                </a:solidFill>
                <a:latin typeface="Arial"/>
                <a:ea typeface="Arial"/>
                <a:cs typeface="Arial"/>
                <a:sym typeface="Arial"/>
              </a:rPr>
              <a:t>to overcome barriers to project financing, including the use of public sector funds to de-risk and accelerate private sector investment. </a:t>
            </a:r>
            <a:endParaRPr sz="1200" b="0" i="0" u="none" strike="noStrike" cap="none" dirty="0">
              <a:solidFill>
                <a:srgbClr val="05050B"/>
              </a:solidFill>
              <a:latin typeface="Arial"/>
              <a:ea typeface="Arial"/>
              <a:cs typeface="Arial"/>
              <a:sym typeface="Arial"/>
            </a:endParaRPr>
          </a:p>
        </p:txBody>
      </p:sp>
      <p:sp>
        <p:nvSpPr>
          <p:cNvPr id="189" name="Google Shape;189;g3d6ae65a49a_0_63"/>
          <p:cNvSpPr txBox="1"/>
          <p:nvPr/>
        </p:nvSpPr>
        <p:spPr>
          <a:xfrm>
            <a:off x="5452100" y="2919204"/>
            <a:ext cx="13209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5050B"/>
                </a:solidFill>
                <a:latin typeface="Arial"/>
                <a:ea typeface="Arial"/>
                <a:cs typeface="Arial"/>
                <a:sym typeface="Arial"/>
              </a:rPr>
              <a:t>Our Services:</a:t>
            </a:r>
            <a:endParaRPr sz="1200" b="1" i="0" u="none" strike="noStrike" cap="none" dirty="0">
              <a:solidFill>
                <a:srgbClr val="000000"/>
              </a:solidFill>
              <a:latin typeface="Arial"/>
              <a:ea typeface="Arial"/>
              <a:cs typeface="Arial"/>
              <a:sym typeface="Arial"/>
            </a:endParaRPr>
          </a:p>
        </p:txBody>
      </p:sp>
      <p:sp>
        <p:nvSpPr>
          <p:cNvPr id="190" name="Google Shape;190;g3d6ae65a49a_0_63"/>
          <p:cNvSpPr txBox="1"/>
          <p:nvPr/>
        </p:nvSpPr>
        <p:spPr>
          <a:xfrm>
            <a:off x="5999300" y="3178442"/>
            <a:ext cx="4307700" cy="2204700"/>
          </a:xfrm>
          <a:prstGeom prst="rect">
            <a:avLst/>
          </a:prstGeom>
          <a:noFill/>
          <a:ln>
            <a:noFill/>
          </a:ln>
        </p:spPr>
        <p:txBody>
          <a:bodyPr spcFirstLastPara="1" wrap="square" lIns="0" tIns="12700" rIns="0" bIns="0" anchor="t" anchorCtr="0">
            <a:spAutoFit/>
          </a:bodyPr>
          <a:lstStyle/>
          <a:p>
            <a:pPr marL="12700" marR="5080" lvl="0" indent="0" algn="l" rtl="0">
              <a:lnSpc>
                <a:spcPct val="115000"/>
              </a:lnSpc>
              <a:spcBef>
                <a:spcPts val="6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Strategic land use and infrastructure planning to maximise sustainable and low-carbon development impact.</a:t>
            </a:r>
            <a:endParaRPr sz="1200" b="0" i="0" u="none" strike="noStrike" cap="none">
              <a:solidFill>
                <a:schemeClr val="dk1"/>
              </a:solidFill>
              <a:latin typeface="Arial"/>
              <a:ea typeface="Arial"/>
              <a:cs typeface="Arial"/>
              <a:sym typeface="Arial"/>
            </a:endParaRPr>
          </a:p>
          <a:p>
            <a:pPr marL="12700" marR="5080" lvl="0" indent="0" algn="l" rtl="0">
              <a:lnSpc>
                <a:spcPct val="115000"/>
              </a:lnSpc>
              <a:spcBef>
                <a:spcPts val="6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Strategies for urban and regional adaptation and resilience to climate related shocks and stresses, including nature-based solutions.</a:t>
            </a:r>
            <a:endParaRPr sz="1200" b="0" i="0" u="none" strike="noStrike" cap="none">
              <a:solidFill>
                <a:schemeClr val="dk1"/>
              </a:solidFill>
              <a:latin typeface="Arial"/>
              <a:ea typeface="Arial"/>
              <a:cs typeface="Arial"/>
              <a:sym typeface="Arial"/>
            </a:endParaRPr>
          </a:p>
          <a:p>
            <a:pPr marL="12700" marR="0" lvl="0" indent="0" algn="l" rtl="0">
              <a:lnSpc>
                <a:spcPct val="115000"/>
              </a:lnSpc>
              <a:spcBef>
                <a:spcPts val="6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Sustainable urban systems and the circular economy.</a:t>
            </a:r>
            <a:endParaRPr sz="1200" b="0" i="0" u="none" strike="noStrike" cap="none">
              <a:solidFill>
                <a:schemeClr val="dk1"/>
              </a:solidFill>
              <a:latin typeface="Arial"/>
              <a:ea typeface="Arial"/>
              <a:cs typeface="Arial"/>
              <a:sym typeface="Arial"/>
            </a:endParaRPr>
          </a:p>
          <a:p>
            <a:pPr marL="12700" marR="0" lvl="0" indent="0" algn="l" rtl="0">
              <a:lnSpc>
                <a:spcPct val="115000"/>
              </a:lnSpc>
              <a:spcBef>
                <a:spcPts val="600"/>
              </a:spcBef>
              <a:spcAft>
                <a:spcPts val="0"/>
              </a:spcAft>
              <a:buNone/>
            </a:pPr>
            <a:r>
              <a:rPr lang="en-US" sz="1200" b="0" i="0" u="none" strike="noStrike" cap="none">
                <a:solidFill>
                  <a:schemeClr val="dk1"/>
                </a:solidFill>
                <a:latin typeface="Arial"/>
                <a:ea typeface="Arial"/>
                <a:cs typeface="Arial"/>
                <a:sym typeface="Arial"/>
              </a:rPr>
              <a:t>Climate finance strategy, blended finance and project preparation </a:t>
            </a:r>
            <a:r>
              <a:rPr lang="en-US" sz="1200">
                <a:solidFill>
                  <a:schemeClr val="dk1"/>
                </a:solidFill>
              </a:rPr>
              <a:t>services</a:t>
            </a:r>
            <a:r>
              <a:rPr lang="en-US" sz="1200" b="0" i="0" u="none" strike="noStrike" cap="none">
                <a:solidFill>
                  <a:schemeClr val="dk1"/>
                </a:solidFill>
                <a:latin typeface="Arial"/>
                <a:ea typeface="Arial"/>
                <a:cs typeface="Arial"/>
                <a:sym typeface="Arial"/>
              </a:rPr>
              <a:t>.</a:t>
            </a:r>
            <a:endParaRPr/>
          </a:p>
          <a:p>
            <a:pPr marL="12700" marR="0" lvl="0" indent="0" algn="l" rtl="0">
              <a:lnSpc>
                <a:spcPct val="115000"/>
              </a:lnSpc>
              <a:spcBef>
                <a:spcPts val="600"/>
              </a:spcBef>
              <a:spcAft>
                <a:spcPts val="600"/>
              </a:spcAft>
              <a:buNone/>
            </a:pPr>
            <a:r>
              <a:rPr lang="en-US" sz="1200" b="0" i="0" u="none" strike="noStrike" cap="none">
                <a:solidFill>
                  <a:schemeClr val="dk1"/>
                </a:solidFill>
                <a:latin typeface="Arial"/>
                <a:ea typeface="Arial"/>
                <a:cs typeface="Arial"/>
                <a:sym typeface="Arial"/>
              </a:rPr>
              <a:t>Inclusive &amp; accessible urban and regional development </a:t>
            </a:r>
            <a:endParaRPr sz="1200" b="0" i="0" u="none" strike="noStrike" cap="none">
              <a:solidFill>
                <a:schemeClr val="dk1"/>
              </a:solidFill>
              <a:latin typeface="Arial"/>
              <a:ea typeface="Arial"/>
              <a:cs typeface="Arial"/>
              <a:sym typeface="Arial"/>
            </a:endParaRPr>
          </a:p>
        </p:txBody>
      </p:sp>
      <p:sp>
        <p:nvSpPr>
          <p:cNvPr id="191" name="Google Shape;191;g3d6ae65a49a_0_63"/>
          <p:cNvSpPr/>
          <p:nvPr/>
        </p:nvSpPr>
        <p:spPr>
          <a:xfrm>
            <a:off x="5604337" y="3301378"/>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3d6ae65a49a_0_63"/>
          <p:cNvSpPr/>
          <p:nvPr/>
        </p:nvSpPr>
        <p:spPr>
          <a:xfrm>
            <a:off x="5604337" y="3808730"/>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3d6ae65a49a_0_63"/>
          <p:cNvSpPr/>
          <p:nvPr/>
        </p:nvSpPr>
        <p:spPr>
          <a:xfrm>
            <a:off x="5604336" y="4549170"/>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3d6ae65a49a_0_63"/>
          <p:cNvSpPr/>
          <p:nvPr/>
        </p:nvSpPr>
        <p:spPr>
          <a:xfrm>
            <a:off x="5604337" y="4800279"/>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5" name="Google Shape;195;g3d6ae65a49a_0_63"/>
          <p:cNvPicPr preferRelativeResize="0"/>
          <p:nvPr/>
        </p:nvPicPr>
        <p:blipFill rotWithShape="1">
          <a:blip r:embed="rId3">
            <a:alphaModFix/>
          </a:blip>
          <a:srcRect/>
          <a:stretch/>
        </p:blipFill>
        <p:spPr>
          <a:xfrm>
            <a:off x="0" y="12"/>
            <a:ext cx="10692005" cy="810348"/>
          </a:xfrm>
          <a:prstGeom prst="rect">
            <a:avLst/>
          </a:prstGeom>
          <a:noFill/>
          <a:ln>
            <a:noFill/>
          </a:ln>
        </p:spPr>
      </p:pic>
      <p:sp>
        <p:nvSpPr>
          <p:cNvPr id="196" name="Google Shape;196;g3d6ae65a49a_0_63"/>
          <p:cNvSpPr/>
          <p:nvPr/>
        </p:nvSpPr>
        <p:spPr>
          <a:xfrm>
            <a:off x="5604337" y="5302497"/>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c448c3a963_3_64"/>
          <p:cNvSpPr txBox="1"/>
          <p:nvPr/>
        </p:nvSpPr>
        <p:spPr>
          <a:xfrm>
            <a:off x="7901920" y="1970991"/>
            <a:ext cx="2022600" cy="474489"/>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2DA5AF"/>
                </a:solidFill>
                <a:latin typeface="Arial"/>
                <a:ea typeface="Arial"/>
                <a:cs typeface="Arial"/>
                <a:sym typeface="Arial"/>
              </a:rPr>
              <a:t>Guide for Small and Intermediary Cities on Preparing Bankable Climate Infrastructure Projects</a:t>
            </a:r>
            <a:endParaRPr sz="1000" b="0" i="0" u="none" strike="noStrike" cap="none" dirty="0">
              <a:solidFill>
                <a:srgbClr val="000000"/>
              </a:solidFill>
              <a:latin typeface="Arial"/>
              <a:ea typeface="Arial"/>
              <a:cs typeface="Arial"/>
              <a:sym typeface="Arial"/>
            </a:endParaRPr>
          </a:p>
        </p:txBody>
      </p:sp>
      <p:sp>
        <p:nvSpPr>
          <p:cNvPr id="202" name="Google Shape;202;g2c448c3a963_3_64"/>
          <p:cNvSpPr txBox="1"/>
          <p:nvPr/>
        </p:nvSpPr>
        <p:spPr>
          <a:xfrm>
            <a:off x="7901920" y="2957235"/>
            <a:ext cx="2136000" cy="26448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231F1F"/>
                </a:solidFill>
                <a:latin typeface="Arial"/>
                <a:ea typeface="Arial"/>
                <a:cs typeface="Arial"/>
                <a:sym typeface="Arial"/>
              </a:rPr>
              <a:t>The team partnered with the CCFLA’s Project Preparation Working Group (PPAG) to </a:t>
            </a:r>
            <a:r>
              <a:rPr lang="en-US" sz="900" b="1" i="0" u="none" strike="noStrike" cap="none" dirty="0">
                <a:solidFill>
                  <a:srgbClr val="231F1F"/>
                </a:solidFill>
                <a:latin typeface="Arial"/>
                <a:ea typeface="Arial"/>
                <a:cs typeface="Arial"/>
                <a:sym typeface="Arial"/>
              </a:rPr>
              <a:t>co-develop guidance on barriers to climate finance presented by low creditworthiness in small and medium cities </a:t>
            </a:r>
            <a:r>
              <a:rPr lang="en-US" sz="900" i="0" u="none" strike="noStrike" cap="none" dirty="0">
                <a:solidFill>
                  <a:srgbClr val="231F1F"/>
                </a:solidFill>
              </a:rPr>
              <a:t>in low- and middle-income  countries  (LMICs),  and strategies that can be implemented in the current context to overcome such barriers. T</a:t>
            </a:r>
            <a:r>
              <a:rPr lang="en-US" sz="900" b="0" i="0" u="none" strike="noStrike" cap="none" dirty="0">
                <a:solidFill>
                  <a:srgbClr val="231F1F"/>
                </a:solidFill>
                <a:latin typeface="Arial"/>
                <a:ea typeface="Arial"/>
                <a:cs typeface="Arial"/>
                <a:sym typeface="Arial"/>
              </a:rPr>
              <a:t>he team conducted desk research and interviews to set out the barriers, the potential strategies and appropriate case studies that demonstrate valuable  learning. This was followed by drafting a concise and practical guidance document to illustrate what works. </a:t>
            </a:r>
            <a:endParaRPr sz="900" b="0" i="0" u="none" strike="noStrike" cap="none" dirty="0">
              <a:solidFill>
                <a:srgbClr val="231F1F"/>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900"/>
              <a:buFont typeface="Arial"/>
              <a:buNone/>
            </a:pPr>
            <a:endParaRPr sz="900" dirty="0">
              <a:solidFill>
                <a:srgbClr val="231F1F"/>
              </a:solidFill>
            </a:endParaRPr>
          </a:p>
          <a:p>
            <a:pPr marL="12700" marR="508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231F1F"/>
                </a:solidFill>
                <a:latin typeface="Arial"/>
                <a:ea typeface="Arial"/>
                <a:cs typeface="Arial"/>
                <a:sym typeface="Arial"/>
              </a:rPr>
              <a:t>Guidance available </a:t>
            </a:r>
            <a:r>
              <a:rPr lang="en-US" sz="900" b="0" i="0" u="sng" strike="noStrike" cap="none" dirty="0">
                <a:solidFill>
                  <a:srgbClr val="2DA5AA"/>
                </a:solidFill>
                <a:latin typeface="Arial"/>
                <a:ea typeface="Arial"/>
                <a:cs typeface="Arial"/>
                <a:sym typeface="Arial"/>
                <a:hlinkClick r:id="rId3">
                  <a:extLst>
                    <a:ext uri="{A12FA001-AC4F-418D-AE19-62706E023703}">
                      <ahyp:hlinkClr xmlns:ahyp="http://schemas.microsoft.com/office/drawing/2018/hyperlinkcolor" val="tx"/>
                    </a:ext>
                  </a:extLst>
                </a:hlinkClick>
              </a:rPr>
              <a:t>here.</a:t>
            </a:r>
            <a:r>
              <a:rPr lang="en-US" sz="900" b="0" i="0" u="none" strike="noStrike" cap="none" dirty="0">
                <a:solidFill>
                  <a:srgbClr val="2DA5AA"/>
                </a:solidFill>
                <a:latin typeface="Arial"/>
                <a:ea typeface="Arial"/>
                <a:cs typeface="Arial"/>
                <a:sym typeface="Arial"/>
              </a:rPr>
              <a:t> </a:t>
            </a:r>
            <a:endParaRPr sz="900" b="0" i="0" u="none" strike="noStrike" cap="none" dirty="0">
              <a:solidFill>
                <a:srgbClr val="2DA5AA"/>
              </a:solidFill>
              <a:latin typeface="Arial"/>
              <a:ea typeface="Arial"/>
              <a:cs typeface="Arial"/>
              <a:sym typeface="Arial"/>
            </a:endParaRPr>
          </a:p>
        </p:txBody>
      </p:sp>
      <p:sp>
        <p:nvSpPr>
          <p:cNvPr id="203" name="Google Shape;203;g2c448c3a963_3_64"/>
          <p:cNvSpPr txBox="1"/>
          <p:nvPr/>
        </p:nvSpPr>
        <p:spPr>
          <a:xfrm>
            <a:off x="5421556" y="1958345"/>
            <a:ext cx="2201400" cy="474489"/>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2DA5AF"/>
                </a:solidFill>
                <a:latin typeface="Arial"/>
                <a:ea typeface="Arial"/>
                <a:cs typeface="Arial"/>
                <a:sym typeface="Arial"/>
              </a:rPr>
              <a:t>Support on Climate-Related Urban Infrastructure Development and Subnational and Municipal Finance</a:t>
            </a:r>
            <a:endParaRPr sz="1000" b="0" i="0" u="none" strike="noStrike" cap="none" dirty="0">
              <a:solidFill>
                <a:srgbClr val="000000"/>
              </a:solidFill>
              <a:latin typeface="Arial"/>
              <a:ea typeface="Arial"/>
              <a:cs typeface="Arial"/>
              <a:sym typeface="Arial"/>
            </a:endParaRPr>
          </a:p>
        </p:txBody>
      </p:sp>
      <p:sp>
        <p:nvSpPr>
          <p:cNvPr id="204" name="Google Shape;204;g2c448c3a963_3_64"/>
          <p:cNvSpPr txBox="1"/>
          <p:nvPr/>
        </p:nvSpPr>
        <p:spPr>
          <a:xfrm>
            <a:off x="5421556" y="2957235"/>
            <a:ext cx="2237100" cy="3337500"/>
          </a:xfrm>
          <a:prstGeom prst="rect">
            <a:avLst/>
          </a:prstGeom>
          <a:noFill/>
          <a:ln>
            <a:noFill/>
          </a:ln>
        </p:spPr>
        <p:txBody>
          <a:bodyPr spcFirstLastPara="1" wrap="square" lIns="0" tIns="12700" rIns="0" bIns="0" anchor="t" anchorCtr="0">
            <a:spAutoFit/>
          </a:bodyPr>
          <a:lstStyle/>
          <a:p>
            <a:pPr marL="0" marR="508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As part of a demand‑led support package to GIZ’s city sector project, we provided research and analysis to the German Federal Ministry for Economic Cooperation and Development (BMZ) on socially equitable, climate‑friendly and resilient urban development, particularly in rapidly growing small and med</a:t>
            </a:r>
            <a:r>
              <a:rPr lang="en-US" sz="900" i="0" u="none" strike="noStrike" cap="none" dirty="0">
                <a:solidFill>
                  <a:srgbClr val="000000"/>
                </a:solidFill>
              </a:rPr>
              <a:t>ium‑sized cities. Our inputs covered adaptation finance for cities, options for project preparation and matching with climate and development finance sources, and approaches to strengthening subnational and municipal finance systems, including the role of aggregation and innovative instruments.</a:t>
            </a:r>
            <a:r>
              <a:rPr lang="en-US" sz="900" b="0" i="0" u="none" strike="noStrike" cap="none" dirty="0">
                <a:solidFill>
                  <a:srgbClr val="000000"/>
                </a:solidFill>
                <a:latin typeface="Arial"/>
                <a:ea typeface="Arial"/>
                <a:cs typeface="Arial"/>
                <a:sym typeface="Arial"/>
              </a:rPr>
              <a:t> </a:t>
            </a:r>
            <a:r>
              <a:rPr lang="en-US" sz="900" b="0" i="0" u="none" strike="noStrike" cap="none" dirty="0" err="1">
                <a:solidFill>
                  <a:srgbClr val="000000"/>
                </a:solidFill>
                <a:latin typeface="Arial"/>
                <a:ea typeface="Arial"/>
                <a:cs typeface="Arial"/>
                <a:sym typeface="Arial"/>
              </a:rPr>
              <a:t>UrbanEmerge</a:t>
            </a:r>
            <a:r>
              <a:rPr lang="en-US" sz="900" b="0" i="0" u="none" strike="noStrike" cap="none" dirty="0">
                <a:solidFill>
                  <a:srgbClr val="000000"/>
                </a:solidFill>
                <a:latin typeface="Arial"/>
                <a:ea typeface="Arial"/>
                <a:cs typeface="Arial"/>
                <a:sym typeface="Arial"/>
              </a:rPr>
              <a:t> generated analytical insights and practical recommendations on how BMZ and GIZ can better integrate climate considerations into urban </a:t>
            </a:r>
            <a:r>
              <a:rPr lang="en-US" sz="900" b="0" i="0" u="none" strike="noStrike" cap="none" dirty="0" err="1">
                <a:solidFill>
                  <a:srgbClr val="000000"/>
                </a:solidFill>
                <a:latin typeface="Arial"/>
                <a:ea typeface="Arial"/>
                <a:cs typeface="Arial"/>
                <a:sym typeface="Arial"/>
              </a:rPr>
              <a:t>programmes</a:t>
            </a:r>
            <a:r>
              <a:rPr lang="en-US" sz="900" b="0" i="0" u="none" strike="noStrike" cap="none" dirty="0">
                <a:solidFill>
                  <a:srgbClr val="000000"/>
                </a:solidFill>
                <a:latin typeface="Arial"/>
                <a:ea typeface="Arial"/>
                <a:cs typeface="Arial"/>
                <a:sym typeface="Arial"/>
              </a:rPr>
              <a:t>, enhance access to finance for city‑level infrastructure, and address cross‑cutting issues such as gender equality and social inclusion in climate‑related urban investments.</a:t>
            </a:r>
            <a:endParaRPr sz="900" b="0" i="0" u="none" strike="noStrike" cap="none" dirty="0">
              <a:solidFill>
                <a:srgbClr val="231F1F"/>
              </a:solidFill>
              <a:latin typeface="Arial"/>
              <a:ea typeface="Arial"/>
              <a:cs typeface="Arial"/>
              <a:sym typeface="Arial"/>
            </a:endParaRPr>
          </a:p>
        </p:txBody>
      </p:sp>
      <p:grpSp>
        <p:nvGrpSpPr>
          <p:cNvPr id="205" name="Google Shape;205;g2c448c3a963_3_64"/>
          <p:cNvGrpSpPr/>
          <p:nvPr/>
        </p:nvGrpSpPr>
        <p:grpSpPr>
          <a:xfrm>
            <a:off x="0" y="12"/>
            <a:ext cx="10692003" cy="810348"/>
            <a:chOff x="0" y="12"/>
            <a:chExt cx="10692003" cy="810348"/>
          </a:xfrm>
        </p:grpSpPr>
        <p:pic>
          <p:nvPicPr>
            <p:cNvPr id="206" name="Google Shape;206;g2c448c3a963_3_64"/>
            <p:cNvPicPr preferRelativeResize="0"/>
            <p:nvPr/>
          </p:nvPicPr>
          <p:blipFill rotWithShape="1">
            <a:blip r:embed="rId4">
              <a:alphaModFix/>
            </a:blip>
            <a:srcRect/>
            <a:stretch/>
          </p:blipFill>
          <p:spPr>
            <a:xfrm>
              <a:off x="0" y="12"/>
              <a:ext cx="10692003" cy="810348"/>
            </a:xfrm>
            <a:prstGeom prst="rect">
              <a:avLst/>
            </a:prstGeom>
            <a:noFill/>
            <a:ln>
              <a:noFill/>
            </a:ln>
          </p:spPr>
        </p:pic>
        <p:pic>
          <p:nvPicPr>
            <p:cNvPr id="207" name="Google Shape;207;g2c448c3a963_3_64"/>
            <p:cNvPicPr preferRelativeResize="0"/>
            <p:nvPr/>
          </p:nvPicPr>
          <p:blipFill rotWithShape="1">
            <a:blip r:embed="rId5">
              <a:alphaModFix/>
            </a:blip>
            <a:srcRect/>
            <a:stretch/>
          </p:blipFill>
          <p:spPr>
            <a:xfrm>
              <a:off x="0" y="12"/>
              <a:ext cx="10692003" cy="810348"/>
            </a:xfrm>
            <a:prstGeom prst="rect">
              <a:avLst/>
            </a:prstGeom>
            <a:noFill/>
            <a:ln>
              <a:noFill/>
            </a:ln>
          </p:spPr>
        </p:pic>
      </p:grpSp>
      <p:sp>
        <p:nvSpPr>
          <p:cNvPr id="208" name="Google Shape;208;g2c448c3a963_3_64"/>
          <p:cNvSpPr txBox="1">
            <a:spLocks noGrp="1"/>
          </p:cNvSpPr>
          <p:nvPr>
            <p:ph type="title"/>
          </p:nvPr>
        </p:nvSpPr>
        <p:spPr>
          <a:xfrm>
            <a:off x="464425" y="904650"/>
            <a:ext cx="5768100" cy="3207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2000" b="1">
                <a:solidFill>
                  <a:srgbClr val="2DA5AF"/>
                </a:solidFill>
                <a:latin typeface="Arial"/>
                <a:ea typeface="Arial"/>
                <a:cs typeface="Arial"/>
                <a:sym typeface="Arial"/>
              </a:rPr>
              <a:t>Sustainable &amp; Inclusive Cities and Regions</a:t>
            </a:r>
            <a:endParaRPr sz="2000">
              <a:solidFill>
                <a:srgbClr val="2DA5AF"/>
              </a:solidFill>
              <a:latin typeface="Arial"/>
              <a:ea typeface="Arial"/>
              <a:cs typeface="Arial"/>
              <a:sym typeface="Arial"/>
            </a:endParaRPr>
          </a:p>
        </p:txBody>
      </p:sp>
      <p:sp>
        <p:nvSpPr>
          <p:cNvPr id="209" name="Google Shape;209;g2c448c3a963_3_64"/>
          <p:cNvSpPr txBox="1"/>
          <p:nvPr/>
        </p:nvSpPr>
        <p:spPr>
          <a:xfrm>
            <a:off x="464425" y="1967628"/>
            <a:ext cx="2085900" cy="474600"/>
          </a:xfrm>
          <a:prstGeom prst="rect">
            <a:avLst/>
          </a:prstGeom>
          <a:noFill/>
          <a:ln>
            <a:noFill/>
          </a:ln>
        </p:spPr>
        <p:txBody>
          <a:bodyPr spcFirstLastPara="1" wrap="square" lIns="0" tIns="12700" rIns="0" bIns="0" anchor="t" anchorCtr="0">
            <a:spAutoFit/>
          </a:bodyPr>
          <a:lstStyle/>
          <a:p>
            <a:pPr marL="0" marR="508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2DA5AF"/>
                </a:solidFill>
                <a:latin typeface="Arial"/>
                <a:ea typeface="Arial"/>
                <a:cs typeface="Arial"/>
                <a:sym typeface="Arial"/>
              </a:rPr>
              <a:t>Design and Implementation of the Green Cities and Infrastructure </a:t>
            </a:r>
            <a:r>
              <a:rPr lang="en-US" sz="1000" b="1" i="0" u="none" strike="noStrike" cap="none" dirty="0" err="1">
                <a:solidFill>
                  <a:srgbClr val="2DA5AF"/>
                </a:solidFill>
                <a:latin typeface="Arial"/>
                <a:ea typeface="Arial"/>
                <a:cs typeface="Arial"/>
                <a:sym typeface="Arial"/>
              </a:rPr>
              <a:t>Programme</a:t>
            </a:r>
            <a:r>
              <a:rPr lang="en-US" sz="1000" b="1" i="0" u="none" strike="noStrike" cap="none" dirty="0">
                <a:solidFill>
                  <a:srgbClr val="2DA5AF"/>
                </a:solidFill>
                <a:latin typeface="Arial"/>
                <a:ea typeface="Arial"/>
                <a:cs typeface="Arial"/>
                <a:sym typeface="Arial"/>
              </a:rPr>
              <a:t> (GCIEP), FCDO</a:t>
            </a:r>
            <a:endParaRPr sz="1000" b="0" i="0" u="none" strike="noStrike" cap="none" dirty="0">
              <a:solidFill>
                <a:srgbClr val="000000"/>
              </a:solidFill>
              <a:latin typeface="Arial"/>
              <a:ea typeface="Arial"/>
              <a:cs typeface="Arial"/>
              <a:sym typeface="Arial"/>
            </a:endParaRPr>
          </a:p>
        </p:txBody>
      </p:sp>
      <p:sp>
        <p:nvSpPr>
          <p:cNvPr id="210" name="Google Shape;210;g2c448c3a963_3_64"/>
          <p:cNvSpPr txBox="1"/>
          <p:nvPr/>
        </p:nvSpPr>
        <p:spPr>
          <a:xfrm>
            <a:off x="464433" y="2957829"/>
            <a:ext cx="2237100" cy="34146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GCIEP is a £70 million, multi-country </a:t>
            </a:r>
            <a:r>
              <a:rPr lang="en-US" sz="900" b="0" i="0" u="none" strike="noStrike" cap="none" dirty="0" err="1">
                <a:solidFill>
                  <a:srgbClr val="000000"/>
                </a:solidFill>
                <a:latin typeface="Arial"/>
                <a:ea typeface="Arial"/>
                <a:cs typeface="Arial"/>
                <a:sym typeface="Arial"/>
              </a:rPr>
              <a:t>programme</a:t>
            </a:r>
            <a:r>
              <a:rPr lang="en-US" sz="900" b="0" i="0" u="none" strike="noStrike" cap="none" dirty="0">
                <a:solidFill>
                  <a:srgbClr val="000000"/>
                </a:solidFill>
                <a:latin typeface="Arial"/>
                <a:ea typeface="Arial"/>
                <a:cs typeface="Arial"/>
                <a:sym typeface="Arial"/>
              </a:rPr>
              <a:t> that seeks to to </a:t>
            </a:r>
            <a:r>
              <a:rPr lang="en-US" sz="900" b="0" i="0" u="none" strike="noStrike" cap="none" dirty="0" err="1">
                <a:solidFill>
                  <a:srgbClr val="000000"/>
                </a:solidFill>
                <a:latin typeface="Arial"/>
                <a:ea typeface="Arial"/>
                <a:cs typeface="Arial"/>
                <a:sym typeface="Arial"/>
              </a:rPr>
              <a:t>catalyse</a:t>
            </a:r>
            <a:r>
              <a:rPr lang="en-US" sz="900" b="0" i="0" u="none" strike="noStrike" cap="none" dirty="0">
                <a:solidFill>
                  <a:srgbClr val="000000"/>
                </a:solidFill>
                <a:latin typeface="Arial"/>
                <a:ea typeface="Arial"/>
                <a:cs typeface="Arial"/>
                <a:sym typeface="Arial"/>
              </a:rPr>
              <a:t> investment in sustainable infrastructure, to improve the policy environment for green cities and infrastructure and to improve municipal finance and public services, creating jobs and increasing productivity and to enhance climate resilience in low and middle-income countries (LMICs). GCIEP is managed by a PwC‑led alliance including Adam Smith International, Mott MacDonald, Engineers Against Poverty and MDY Legal, and </a:t>
            </a:r>
            <a:r>
              <a:rPr lang="en-US" sz="900" b="0" i="0" u="none" strike="noStrike" cap="none" dirty="0" err="1">
                <a:solidFill>
                  <a:srgbClr val="000000"/>
                </a:solidFill>
                <a:latin typeface="Arial"/>
                <a:ea typeface="Arial"/>
                <a:cs typeface="Arial"/>
                <a:sym typeface="Arial"/>
              </a:rPr>
              <a:t>UrbanEmerge</a:t>
            </a:r>
            <a:r>
              <a:rPr lang="en-US" sz="900" b="0" i="0" u="none" strike="noStrike" cap="none" dirty="0">
                <a:solidFill>
                  <a:srgbClr val="000000"/>
                </a:solidFill>
                <a:latin typeface="Arial"/>
                <a:ea typeface="Arial"/>
                <a:cs typeface="Arial"/>
                <a:sym typeface="Arial"/>
              </a:rPr>
              <a:t> is a proud partner, </a:t>
            </a:r>
            <a:r>
              <a:rPr lang="en-US" sz="900" b="1" i="0" u="none" strike="noStrike" cap="none" dirty="0">
                <a:solidFill>
                  <a:srgbClr val="000000"/>
                </a:solidFill>
              </a:rPr>
              <a:t>contributing specialist expertise on sustainable cities, climate finance and inclusion</a:t>
            </a:r>
            <a:r>
              <a:rPr lang="en-US" sz="900" b="0" i="0" u="none" strike="noStrike" cap="none" dirty="0">
                <a:solidFill>
                  <a:srgbClr val="000000"/>
                </a:solidFill>
                <a:latin typeface="Arial"/>
                <a:ea typeface="Arial"/>
                <a:cs typeface="Arial"/>
                <a:sym typeface="Arial"/>
              </a:rPr>
              <a:t> as part of this wider consortium effort  </a:t>
            </a:r>
            <a:r>
              <a:rPr lang="en-US" sz="900" b="0" i="0" u="none" strike="noStrike" cap="none" dirty="0" err="1">
                <a:solidFill>
                  <a:srgbClr val="000000"/>
                </a:solidFill>
                <a:latin typeface="Arial"/>
                <a:ea typeface="Arial"/>
                <a:cs typeface="Arial"/>
                <a:sym typeface="Arial"/>
              </a:rPr>
              <a:t>UrbanEmerge</a:t>
            </a:r>
            <a:r>
              <a:rPr lang="en-US" sz="900" b="0" i="0" u="none" strike="noStrike" cap="none" dirty="0">
                <a:solidFill>
                  <a:srgbClr val="000000"/>
                </a:solidFill>
                <a:latin typeface="Arial"/>
                <a:ea typeface="Arial"/>
                <a:cs typeface="Arial"/>
                <a:sym typeface="Arial"/>
              </a:rPr>
              <a:t> has been involved in shaping and delivering GC</a:t>
            </a:r>
            <a:r>
              <a:rPr lang="en-US" sz="900" i="0" u="none" strike="noStrike" cap="none" dirty="0">
                <a:solidFill>
                  <a:srgbClr val="000000"/>
                </a:solidFill>
              </a:rPr>
              <a:t>IEP, starting with the design of deep offer </a:t>
            </a:r>
            <a:r>
              <a:rPr lang="en-US" sz="900" i="0" u="none" strike="noStrike" cap="none" dirty="0" err="1">
                <a:solidFill>
                  <a:srgbClr val="000000"/>
                </a:solidFill>
              </a:rPr>
              <a:t>programmes</a:t>
            </a:r>
            <a:r>
              <a:rPr lang="en-US" sz="900" i="0" u="none" strike="noStrike" cap="none" dirty="0">
                <a:solidFill>
                  <a:srgbClr val="000000"/>
                </a:solidFill>
              </a:rPr>
              <a:t> in Indonesia and Vietnam, contributing research on inclusive </a:t>
            </a:r>
            <a:r>
              <a:rPr lang="en-US" sz="900" dirty="0"/>
              <a:t>transit-oriented development and</a:t>
            </a:r>
            <a:r>
              <a:rPr lang="en-US" sz="900" i="0" u="none" strike="noStrike" cap="none" dirty="0">
                <a:solidFill>
                  <a:srgbClr val="000000"/>
                </a:solidFill>
              </a:rPr>
              <a:t> supporting l</a:t>
            </a:r>
            <a:r>
              <a:rPr lang="en-US" sz="900" b="1" i="0" u="none" strike="noStrike" cap="none" dirty="0">
                <a:solidFill>
                  <a:srgbClr val="000000"/>
                </a:solidFill>
              </a:rPr>
              <a:t>earning and communications </a:t>
            </a:r>
            <a:r>
              <a:rPr lang="en-US" sz="900" i="0" u="none" strike="noStrike" cap="none" dirty="0">
                <a:solidFill>
                  <a:srgbClr val="000000"/>
                </a:solidFill>
              </a:rPr>
              <a:t>functions. </a:t>
            </a:r>
            <a:r>
              <a:rPr lang="en-US" sz="900" dirty="0"/>
              <a:t>S</a:t>
            </a:r>
            <a:r>
              <a:rPr lang="en-US" sz="900" b="0" i="0" u="none" strike="noStrike" cap="none" dirty="0">
                <a:solidFill>
                  <a:srgbClr val="000000"/>
                </a:solidFill>
                <a:latin typeface="Arial"/>
                <a:ea typeface="Arial"/>
                <a:cs typeface="Arial"/>
                <a:sym typeface="Arial"/>
              </a:rPr>
              <a:t>ee </a:t>
            </a:r>
            <a:r>
              <a:rPr lang="en-US" sz="900" b="0" i="0" u="sng" strike="noStrike" cap="none" dirty="0">
                <a:solidFill>
                  <a:srgbClr val="2DA5AA"/>
                </a:solidFill>
                <a:latin typeface="Arial"/>
                <a:ea typeface="Arial"/>
                <a:cs typeface="Arial"/>
                <a:sym typeface="Arial"/>
                <a:hlinkClick r:id="rId6">
                  <a:extLst>
                    <a:ext uri="{A12FA001-AC4F-418D-AE19-62706E023703}">
                      <ahyp:hlinkClr xmlns:ahyp="http://schemas.microsoft.com/office/drawing/2018/hyperlinkcolor" val="tx"/>
                    </a:ext>
                  </a:extLst>
                </a:hlinkClick>
              </a:rPr>
              <a:t>website</a:t>
            </a:r>
            <a:r>
              <a:rPr lang="en-US" sz="900" b="0" i="0" u="none" strike="noStrike" cap="none" dirty="0">
                <a:solidFill>
                  <a:srgbClr val="000000"/>
                </a:solidFill>
                <a:latin typeface="Arial"/>
                <a:ea typeface="Arial"/>
                <a:cs typeface="Arial"/>
                <a:sym typeface="Arial"/>
              </a:rPr>
              <a:t> and</a:t>
            </a:r>
            <a:r>
              <a:rPr lang="en-US" dirty="0"/>
              <a:t> </a:t>
            </a:r>
            <a:r>
              <a:rPr lang="en-US" sz="900" b="0" i="0" u="sng" strike="noStrike" cap="none" dirty="0">
                <a:solidFill>
                  <a:srgbClr val="2DA5AA"/>
                </a:solidFill>
                <a:latin typeface="Arial"/>
                <a:ea typeface="Arial"/>
                <a:cs typeface="Arial"/>
                <a:sym typeface="Arial"/>
                <a:hlinkClick r:id="rId7">
                  <a:extLst>
                    <a:ext uri="{A12FA001-AC4F-418D-AE19-62706E023703}">
                      <ahyp:hlinkClr xmlns:ahyp="http://schemas.microsoft.com/office/drawing/2018/hyperlinkcolor" val="tx"/>
                    </a:ext>
                  </a:extLst>
                </a:hlinkClick>
              </a:rPr>
              <a:t>LinkedIn</a:t>
            </a:r>
            <a:endParaRPr sz="900" b="0" i="0" u="none" strike="noStrike" cap="none" dirty="0">
              <a:solidFill>
                <a:srgbClr val="000000"/>
              </a:solidFill>
              <a:latin typeface="Arial"/>
              <a:ea typeface="Arial"/>
              <a:cs typeface="Arial"/>
              <a:sym typeface="Arial"/>
            </a:endParaRPr>
          </a:p>
        </p:txBody>
      </p:sp>
      <p:sp>
        <p:nvSpPr>
          <p:cNvPr id="211" name="Google Shape;211;g2c448c3a963_3_64"/>
          <p:cNvSpPr txBox="1"/>
          <p:nvPr/>
        </p:nvSpPr>
        <p:spPr>
          <a:xfrm>
            <a:off x="464425" y="2673750"/>
            <a:ext cx="11187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2023 - 2026</a:t>
            </a:r>
            <a:endParaRPr sz="900" b="1" i="0" u="none" strike="noStrike" cap="none" dirty="0">
              <a:solidFill>
                <a:srgbClr val="000000"/>
              </a:solidFill>
              <a:latin typeface="Arial"/>
              <a:ea typeface="Arial"/>
              <a:cs typeface="Arial"/>
              <a:sym typeface="Arial"/>
            </a:endParaRPr>
          </a:p>
        </p:txBody>
      </p:sp>
      <p:pic>
        <p:nvPicPr>
          <p:cNvPr id="212" name="Google Shape;212;g2c448c3a963_3_64"/>
          <p:cNvPicPr preferRelativeResize="0"/>
          <p:nvPr/>
        </p:nvPicPr>
        <p:blipFill rotWithShape="1">
          <a:blip r:embed="rId8">
            <a:alphaModFix/>
          </a:blip>
          <a:srcRect/>
          <a:stretch/>
        </p:blipFill>
        <p:spPr>
          <a:xfrm>
            <a:off x="7944461" y="1399924"/>
            <a:ext cx="979547" cy="444350"/>
          </a:xfrm>
          <a:prstGeom prst="rect">
            <a:avLst/>
          </a:prstGeom>
          <a:noFill/>
          <a:ln>
            <a:noFill/>
          </a:ln>
        </p:spPr>
      </p:pic>
      <p:sp>
        <p:nvSpPr>
          <p:cNvPr id="213" name="Google Shape;213;g2c448c3a963_3_64"/>
          <p:cNvSpPr txBox="1"/>
          <p:nvPr/>
        </p:nvSpPr>
        <p:spPr>
          <a:xfrm>
            <a:off x="2960985" y="2957829"/>
            <a:ext cx="2253000" cy="30606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b="0" i="0" u="none" strike="noStrike" cap="none" dirty="0" err="1">
                <a:solidFill>
                  <a:srgbClr val="231F1F"/>
                </a:solidFill>
                <a:latin typeface="Arial"/>
                <a:ea typeface="Arial"/>
                <a:cs typeface="Arial"/>
                <a:sym typeface="Arial"/>
              </a:rPr>
              <a:t>UrbanEmerge</a:t>
            </a:r>
            <a:r>
              <a:rPr lang="en-US" sz="900" b="0" i="0" u="none" strike="noStrike" cap="none" dirty="0">
                <a:solidFill>
                  <a:srgbClr val="231F1F"/>
                </a:solidFill>
                <a:latin typeface="Arial"/>
                <a:ea typeface="Arial"/>
                <a:cs typeface="Arial"/>
                <a:sym typeface="Arial"/>
              </a:rPr>
              <a:t> led an assignment to develop a resource pack to help cities deliver their commitments under C40 Accelerators in a way that is inclusive and just, with a particular focus on the C40 Clean Air Accelerator and the C40 Green and Healthy Streets Accelerator. The resource pack focuses on inclusion of people with disabilities. The work includes a </a:t>
            </a:r>
            <a:r>
              <a:rPr lang="en-US" sz="900" b="1" i="0" u="none" strike="noStrike" cap="none" dirty="0">
                <a:solidFill>
                  <a:srgbClr val="231F1F"/>
                </a:solidFill>
                <a:latin typeface="Arial"/>
                <a:ea typeface="Arial"/>
                <a:cs typeface="Arial"/>
                <a:sym typeface="Arial"/>
              </a:rPr>
              <a:t>research and analysis on ‘Making the Case’ for disability inclusion, as well as developing Policy Briefs for transport and mobility, energy access and disaster risk reduction</a:t>
            </a:r>
            <a:r>
              <a:rPr lang="en-US" sz="900" i="0" u="none" strike="noStrike" cap="none" dirty="0">
                <a:solidFill>
                  <a:srgbClr val="231F1F"/>
                </a:solidFill>
              </a:rPr>
              <a:t>, highlighting practical strategies for cities and related stakeholders, illust</a:t>
            </a:r>
            <a:r>
              <a:rPr lang="en-US" sz="900" b="0" i="0" u="none" strike="noStrike" cap="none" dirty="0">
                <a:solidFill>
                  <a:srgbClr val="231F1F"/>
                </a:solidFill>
                <a:latin typeface="Arial"/>
                <a:ea typeface="Arial"/>
                <a:cs typeface="Arial"/>
                <a:sym typeface="Arial"/>
              </a:rPr>
              <a:t>rated with a range of inspirational examples. </a:t>
            </a:r>
            <a:r>
              <a:rPr lang="en-US" sz="900" b="0" i="0" u="none" strike="noStrike" cap="none" dirty="0">
                <a:solidFill>
                  <a:schemeClr val="dk1"/>
                </a:solidFill>
                <a:latin typeface="Arial"/>
                <a:ea typeface="Arial"/>
                <a:cs typeface="Arial"/>
                <a:sym typeface="Arial"/>
              </a:rPr>
              <a:t>With the Resource Pack, C40 will be better equipped to support cities in the delivery of inclusive climate action. </a:t>
            </a:r>
            <a:endParaRPr sz="900" b="0" i="0" u="none" strike="noStrike" cap="none" dirty="0">
              <a:solidFill>
                <a:schemeClr val="dk1"/>
              </a:solidFill>
              <a:latin typeface="Arial"/>
              <a:ea typeface="Arial"/>
              <a:cs typeface="Arial"/>
              <a:sym typeface="Arial"/>
            </a:endParaRPr>
          </a:p>
          <a:p>
            <a:pPr marL="12700" marR="5080" lvl="0" indent="0" algn="l" rtl="0">
              <a:lnSpc>
                <a:spcPct val="100000"/>
              </a:lnSpc>
              <a:spcBef>
                <a:spcPts val="0"/>
              </a:spcBef>
              <a:spcAft>
                <a:spcPts val="0"/>
              </a:spcAft>
              <a:buNone/>
            </a:pPr>
            <a:endParaRPr sz="900" dirty="0">
              <a:solidFill>
                <a:schemeClr val="dk1"/>
              </a:solidFill>
            </a:endParaRPr>
          </a:p>
          <a:p>
            <a:pPr marL="12700" marR="5080" lvl="0" indent="0" algn="l" rtl="0">
              <a:lnSpc>
                <a:spcPct val="100000"/>
              </a:lnSpc>
              <a:spcBef>
                <a:spcPts val="0"/>
              </a:spcBef>
              <a:spcAft>
                <a:spcPts val="0"/>
              </a:spcAft>
              <a:buNone/>
            </a:pPr>
            <a:r>
              <a:rPr lang="en-US" sz="900" b="0" i="0" u="none" strike="noStrike" cap="none" dirty="0">
                <a:solidFill>
                  <a:schemeClr val="dk1"/>
                </a:solidFill>
                <a:latin typeface="Arial"/>
                <a:ea typeface="Arial"/>
                <a:cs typeface="Arial"/>
                <a:sym typeface="Arial"/>
              </a:rPr>
              <a:t>Resource Pack </a:t>
            </a:r>
            <a:r>
              <a:rPr lang="en-US" sz="900" b="0" i="0" u="sng" strike="noStrike" cap="none" dirty="0">
                <a:solidFill>
                  <a:srgbClr val="2DA5AA"/>
                </a:solidFill>
                <a:latin typeface="Arial"/>
                <a:ea typeface="Arial"/>
                <a:cs typeface="Arial"/>
                <a:sym typeface="Arial"/>
                <a:hlinkClick r:id="rId9">
                  <a:extLst>
                    <a:ext uri="{A12FA001-AC4F-418D-AE19-62706E023703}">
                      <ahyp:hlinkClr xmlns:ahyp="http://schemas.microsoft.com/office/drawing/2018/hyperlinkcolor" val="tx"/>
                    </a:ext>
                  </a:extLst>
                </a:hlinkClick>
              </a:rPr>
              <a:t>available here</a:t>
            </a:r>
            <a:r>
              <a:rPr lang="en-US" sz="900" b="0" i="0" u="none" strike="noStrike" cap="none" dirty="0">
                <a:solidFill>
                  <a:srgbClr val="2DA5AA"/>
                </a:solidFill>
                <a:latin typeface="Arial"/>
                <a:ea typeface="Arial"/>
                <a:cs typeface="Arial"/>
                <a:sym typeface="Arial"/>
              </a:rPr>
              <a:t>. </a:t>
            </a:r>
            <a:endParaRPr sz="900" b="1" i="0" u="none" strike="noStrike" cap="none" dirty="0">
              <a:solidFill>
                <a:srgbClr val="2DA5AA"/>
              </a:solidFill>
              <a:latin typeface="Arial"/>
              <a:ea typeface="Arial"/>
              <a:cs typeface="Arial"/>
              <a:sym typeface="Arial"/>
            </a:endParaRPr>
          </a:p>
        </p:txBody>
      </p:sp>
      <p:sp>
        <p:nvSpPr>
          <p:cNvPr id="214" name="Google Shape;214;g2c448c3a963_3_64"/>
          <p:cNvSpPr txBox="1"/>
          <p:nvPr/>
        </p:nvSpPr>
        <p:spPr>
          <a:xfrm>
            <a:off x="2960985" y="1962145"/>
            <a:ext cx="2263200" cy="628377"/>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000" b="1" i="0" u="none" strike="noStrike" cap="none" dirty="0">
                <a:solidFill>
                  <a:srgbClr val="2DA5AF"/>
                </a:solidFill>
                <a:latin typeface="Arial"/>
                <a:ea typeface="Arial"/>
                <a:cs typeface="Arial"/>
                <a:sym typeface="Arial"/>
              </a:rPr>
              <a:t>Resource Pack on Delivering Inclusive Climate Action with a Focus on Inclusion of Disabled People</a:t>
            </a:r>
          </a:p>
        </p:txBody>
      </p:sp>
      <p:pic>
        <p:nvPicPr>
          <p:cNvPr id="215" name="Google Shape;215;g2c448c3a963_3_64"/>
          <p:cNvPicPr preferRelativeResize="0"/>
          <p:nvPr/>
        </p:nvPicPr>
        <p:blipFill rotWithShape="1">
          <a:blip r:embed="rId10">
            <a:alphaModFix/>
          </a:blip>
          <a:srcRect/>
          <a:stretch/>
        </p:blipFill>
        <p:spPr>
          <a:xfrm>
            <a:off x="2966100" y="1328725"/>
            <a:ext cx="515550" cy="515550"/>
          </a:xfrm>
          <a:prstGeom prst="rect">
            <a:avLst/>
          </a:prstGeom>
          <a:noFill/>
          <a:ln>
            <a:noFill/>
          </a:ln>
        </p:spPr>
      </p:pic>
      <p:pic>
        <p:nvPicPr>
          <p:cNvPr id="216" name="Google Shape;216;g2c448c3a963_3_64" descr="Logo, company name&#10;&#10;Description automatically generated"/>
          <p:cNvPicPr preferRelativeResize="0"/>
          <p:nvPr/>
        </p:nvPicPr>
        <p:blipFill rotWithShape="1">
          <a:blip r:embed="rId11">
            <a:alphaModFix/>
          </a:blip>
          <a:srcRect/>
          <a:stretch/>
        </p:blipFill>
        <p:spPr>
          <a:xfrm>
            <a:off x="325426" y="1319650"/>
            <a:ext cx="728262" cy="628500"/>
          </a:xfrm>
          <a:prstGeom prst="rect">
            <a:avLst/>
          </a:prstGeom>
          <a:noFill/>
          <a:ln>
            <a:noFill/>
          </a:ln>
        </p:spPr>
      </p:pic>
      <p:pic>
        <p:nvPicPr>
          <p:cNvPr id="217" name="Google Shape;217;g2c448c3a963_3_64"/>
          <p:cNvPicPr preferRelativeResize="0"/>
          <p:nvPr/>
        </p:nvPicPr>
        <p:blipFill rotWithShape="1">
          <a:blip r:embed="rId12">
            <a:alphaModFix/>
          </a:blip>
          <a:srcRect/>
          <a:stretch/>
        </p:blipFill>
        <p:spPr>
          <a:xfrm>
            <a:off x="5346001" y="1363750"/>
            <a:ext cx="1266677" cy="445500"/>
          </a:xfrm>
          <a:prstGeom prst="rect">
            <a:avLst/>
          </a:prstGeom>
          <a:noFill/>
          <a:ln>
            <a:noFill/>
          </a:ln>
        </p:spPr>
      </p:pic>
      <p:sp>
        <p:nvSpPr>
          <p:cNvPr id="5" name="Google Shape;211;g2c448c3a963_3_64">
            <a:extLst>
              <a:ext uri="{FF2B5EF4-FFF2-40B4-BE49-F238E27FC236}">
                <a16:creationId xmlns:a16="http://schemas.microsoft.com/office/drawing/2014/main" id="{5DE36921-2C76-C73D-D3A1-A752C7C431CA}"/>
              </a:ext>
            </a:extLst>
          </p:cNvPr>
          <p:cNvSpPr txBox="1"/>
          <p:nvPr/>
        </p:nvSpPr>
        <p:spPr>
          <a:xfrm>
            <a:off x="2960985" y="2673750"/>
            <a:ext cx="11187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2023</a:t>
            </a:r>
            <a:endParaRPr sz="900" b="1" i="0" u="none" strike="noStrike" cap="none" dirty="0">
              <a:solidFill>
                <a:srgbClr val="000000"/>
              </a:solidFill>
              <a:latin typeface="Arial"/>
              <a:ea typeface="Arial"/>
              <a:cs typeface="Arial"/>
              <a:sym typeface="Arial"/>
            </a:endParaRPr>
          </a:p>
        </p:txBody>
      </p:sp>
      <p:sp>
        <p:nvSpPr>
          <p:cNvPr id="6" name="Google Shape;211;g2c448c3a963_3_64">
            <a:extLst>
              <a:ext uri="{FF2B5EF4-FFF2-40B4-BE49-F238E27FC236}">
                <a16:creationId xmlns:a16="http://schemas.microsoft.com/office/drawing/2014/main" id="{31F45377-75BA-ACCA-B87D-2A3E48C64512}"/>
              </a:ext>
            </a:extLst>
          </p:cNvPr>
          <p:cNvSpPr txBox="1"/>
          <p:nvPr/>
        </p:nvSpPr>
        <p:spPr>
          <a:xfrm>
            <a:off x="5457545" y="2673750"/>
            <a:ext cx="11187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2021 - 2024</a:t>
            </a:r>
            <a:endParaRPr sz="900" b="1" i="0" u="none" strike="noStrike" cap="none" dirty="0">
              <a:solidFill>
                <a:srgbClr val="000000"/>
              </a:solidFill>
              <a:latin typeface="Arial"/>
              <a:ea typeface="Arial"/>
              <a:cs typeface="Arial"/>
              <a:sym typeface="Arial"/>
            </a:endParaRPr>
          </a:p>
        </p:txBody>
      </p:sp>
      <p:sp>
        <p:nvSpPr>
          <p:cNvPr id="7" name="Google Shape;211;g2c448c3a963_3_64">
            <a:extLst>
              <a:ext uri="{FF2B5EF4-FFF2-40B4-BE49-F238E27FC236}">
                <a16:creationId xmlns:a16="http://schemas.microsoft.com/office/drawing/2014/main" id="{E84714B5-BA1B-5830-07C5-3FA651ADCCF5}"/>
              </a:ext>
            </a:extLst>
          </p:cNvPr>
          <p:cNvSpPr txBox="1"/>
          <p:nvPr/>
        </p:nvSpPr>
        <p:spPr>
          <a:xfrm>
            <a:off x="7901920" y="2673750"/>
            <a:ext cx="11187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2022</a:t>
            </a:r>
            <a:endParaRPr sz="900" b="1"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c2c4bc903c_2_0"/>
          <p:cNvSpPr txBox="1">
            <a:spLocks noGrp="1"/>
          </p:cNvSpPr>
          <p:nvPr>
            <p:ph type="title"/>
          </p:nvPr>
        </p:nvSpPr>
        <p:spPr>
          <a:xfrm>
            <a:off x="444499" y="1615828"/>
            <a:ext cx="5686669" cy="582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a:t>Circular	Economies</a:t>
            </a:r>
            <a:endParaRPr/>
          </a:p>
        </p:txBody>
      </p:sp>
      <p:sp>
        <p:nvSpPr>
          <p:cNvPr id="223" name="Google Shape;223;g2c2c4bc903c_2_0"/>
          <p:cNvSpPr txBox="1"/>
          <p:nvPr/>
        </p:nvSpPr>
        <p:spPr>
          <a:xfrm>
            <a:off x="444499" y="2741583"/>
            <a:ext cx="4731300" cy="3379500"/>
          </a:xfrm>
          <a:prstGeom prst="rect">
            <a:avLst/>
          </a:prstGeom>
          <a:noFill/>
          <a:ln>
            <a:noFill/>
          </a:ln>
        </p:spPr>
        <p:txBody>
          <a:bodyPr spcFirstLastPara="1" wrap="square" lIns="0" tIns="5075" rIns="0" bIns="0" anchor="t" anchorCtr="0">
            <a:spAutoFit/>
          </a:bodyPr>
          <a:lstStyle/>
          <a:p>
            <a:pPr marL="12700" marR="5080" lvl="0" indent="0" algn="l" rtl="0">
              <a:lnSpc>
                <a:spcPct val="104000"/>
              </a:lnSpc>
              <a:spcBef>
                <a:spcPts val="0"/>
              </a:spcBef>
              <a:spcAft>
                <a:spcPts val="0"/>
              </a:spcAft>
              <a:buClr>
                <a:srgbClr val="000000"/>
              </a:buClr>
              <a:buSzPts val="1200"/>
              <a:buFont typeface="Arial"/>
              <a:buNone/>
            </a:pPr>
            <a:r>
              <a:rPr lang="en-US" sz="1200" b="0" i="0" u="none" strike="noStrike" cap="none">
                <a:solidFill>
                  <a:srgbClr val="05050B"/>
                </a:solidFill>
                <a:highlight>
                  <a:schemeClr val="lt1"/>
                </a:highlight>
                <a:latin typeface="Arial"/>
                <a:ea typeface="Arial"/>
                <a:cs typeface="Arial"/>
                <a:sym typeface="Arial"/>
              </a:rPr>
              <a:t>There is an urgent need to move away from the “take, make, waste” culture of consumption as well as reducing embodied carbon. </a:t>
            </a:r>
            <a:endParaRPr sz="1200" b="0" i="0" u="none" strike="noStrike" cap="none">
              <a:solidFill>
                <a:srgbClr val="05050B"/>
              </a:solidFill>
              <a:highlight>
                <a:schemeClr val="lt1"/>
              </a:highlight>
              <a:latin typeface="Arial"/>
              <a:ea typeface="Arial"/>
              <a:cs typeface="Arial"/>
              <a:sym typeface="Arial"/>
            </a:endParaRPr>
          </a:p>
          <a:p>
            <a:pPr marL="12700" marR="5080" lvl="0" indent="0" algn="l" rtl="0">
              <a:lnSpc>
                <a:spcPct val="104000"/>
              </a:lnSpc>
              <a:spcBef>
                <a:spcPts val="600"/>
              </a:spcBef>
              <a:spcAft>
                <a:spcPts val="0"/>
              </a:spcAft>
              <a:buClr>
                <a:srgbClr val="000000"/>
              </a:buClr>
              <a:buSzPts val="1200"/>
              <a:buFont typeface="Arial"/>
              <a:buNone/>
            </a:pPr>
            <a:r>
              <a:rPr lang="en-US" sz="1200" b="0" i="0" u="none" strike="noStrike" cap="none">
                <a:solidFill>
                  <a:srgbClr val="05050B"/>
                </a:solidFill>
                <a:highlight>
                  <a:schemeClr val="lt1"/>
                </a:highlight>
                <a:latin typeface="Arial"/>
                <a:ea typeface="Arial"/>
                <a:cs typeface="Arial"/>
                <a:sym typeface="Arial"/>
              </a:rPr>
              <a:t>Circular economy solutions can greatly reduce environmental impacts and greenhouse gas emissions by improving efficiencies in resources use, reducing the amount of virgin materials required for products and greatly reducing waste going to landfill. </a:t>
            </a:r>
            <a:endParaRPr sz="1200" b="0" i="0" u="none" strike="noStrike" cap="none">
              <a:solidFill>
                <a:srgbClr val="05050B"/>
              </a:solidFill>
              <a:highlight>
                <a:schemeClr val="lt1"/>
              </a:highlight>
              <a:latin typeface="Arial"/>
              <a:ea typeface="Arial"/>
              <a:cs typeface="Arial"/>
              <a:sym typeface="Arial"/>
            </a:endParaRPr>
          </a:p>
          <a:p>
            <a:pPr marL="12700" marR="5080" lvl="0" indent="0" algn="l" rtl="0">
              <a:lnSpc>
                <a:spcPct val="104000"/>
              </a:lnSpc>
              <a:spcBef>
                <a:spcPts val="600"/>
              </a:spcBef>
              <a:spcAft>
                <a:spcPts val="0"/>
              </a:spcAft>
              <a:buClr>
                <a:srgbClr val="000000"/>
              </a:buClr>
              <a:buSzPts val="1200"/>
              <a:buFont typeface="Arial"/>
              <a:buNone/>
            </a:pPr>
            <a:r>
              <a:rPr lang="en-US" sz="1200" b="0" i="0" u="none" strike="noStrike" cap="none">
                <a:solidFill>
                  <a:srgbClr val="05050B"/>
                </a:solidFill>
                <a:highlight>
                  <a:schemeClr val="lt1"/>
                </a:highlight>
                <a:latin typeface="Arial"/>
                <a:ea typeface="Arial"/>
                <a:cs typeface="Arial"/>
                <a:sym typeface="Arial"/>
              </a:rPr>
              <a:t>Increasing evidence shows that there are many positive social and economic outcomes of successful circular economy approaches, such as green job creation and  cost savings for public and private sector entities. </a:t>
            </a:r>
            <a:endParaRPr sz="1200" b="0" i="0" u="none" strike="noStrike" cap="none">
              <a:solidFill>
                <a:srgbClr val="05050B"/>
              </a:solidFill>
              <a:highlight>
                <a:schemeClr val="lt1"/>
              </a:highlight>
              <a:latin typeface="Arial"/>
              <a:ea typeface="Arial"/>
              <a:cs typeface="Arial"/>
              <a:sym typeface="Arial"/>
            </a:endParaRPr>
          </a:p>
          <a:p>
            <a:pPr marL="12700" marR="5080" lvl="0" indent="0" algn="l" rtl="0">
              <a:lnSpc>
                <a:spcPct val="104000"/>
              </a:lnSpc>
              <a:spcBef>
                <a:spcPts val="600"/>
              </a:spcBef>
              <a:spcAft>
                <a:spcPts val="0"/>
              </a:spcAft>
              <a:buClr>
                <a:srgbClr val="000000"/>
              </a:buClr>
              <a:buSzPts val="1200"/>
              <a:buFont typeface="Arial"/>
              <a:buNone/>
            </a:pPr>
            <a:r>
              <a:rPr lang="en-US" sz="1200" b="0" i="0" u="none" strike="noStrike" cap="none">
                <a:solidFill>
                  <a:srgbClr val="05050B"/>
                </a:solidFill>
                <a:highlight>
                  <a:schemeClr val="lt1"/>
                </a:highlight>
                <a:latin typeface="Arial"/>
                <a:ea typeface="Arial"/>
                <a:cs typeface="Arial"/>
                <a:sym typeface="Arial"/>
              </a:rPr>
              <a:t>Our team is experienced in taking a holistic approach to guide clients to enable and implement circular economy transition across a range of sectors, including construction, industry, food and agriculture, water resources and solid waste management. </a:t>
            </a:r>
            <a:endParaRPr sz="1200" b="0" i="0" u="none" strike="noStrike" cap="none">
              <a:solidFill>
                <a:srgbClr val="05050B"/>
              </a:solidFill>
              <a:highlight>
                <a:schemeClr val="lt1"/>
              </a:highlight>
              <a:latin typeface="Arial"/>
              <a:ea typeface="Arial"/>
              <a:cs typeface="Arial"/>
              <a:sym typeface="Arial"/>
            </a:endParaRPr>
          </a:p>
          <a:p>
            <a:pPr marL="12700" marR="5080" lvl="0" indent="0" algn="l" rtl="0">
              <a:lnSpc>
                <a:spcPct val="104200"/>
              </a:lnSpc>
              <a:spcBef>
                <a:spcPts val="600"/>
              </a:spcBef>
              <a:spcAft>
                <a:spcPts val="0"/>
              </a:spcAft>
              <a:buClr>
                <a:srgbClr val="000000"/>
              </a:buClr>
              <a:buSzPts val="1200"/>
              <a:buFont typeface="Arial"/>
              <a:buNone/>
            </a:pPr>
            <a:endParaRPr sz="1200" b="0" i="0" u="none" strike="noStrike" cap="none">
              <a:solidFill>
                <a:srgbClr val="05050B"/>
              </a:solidFill>
              <a:latin typeface="Arial"/>
              <a:ea typeface="Arial"/>
              <a:cs typeface="Arial"/>
              <a:sym typeface="Arial"/>
            </a:endParaRPr>
          </a:p>
          <a:p>
            <a:pPr marL="12700" marR="5080" lvl="0" indent="0" algn="l" rtl="0">
              <a:lnSpc>
                <a:spcPct val="104200"/>
              </a:lnSpc>
              <a:spcBef>
                <a:spcPts val="0"/>
              </a:spcBef>
              <a:spcAft>
                <a:spcPts val="0"/>
              </a:spcAft>
              <a:buClr>
                <a:schemeClr val="dk1"/>
              </a:buClr>
              <a:buSzPts val="1200"/>
              <a:buFont typeface="Arial"/>
              <a:buNone/>
            </a:pPr>
            <a:endParaRPr sz="1200" b="0" i="0" u="none" strike="noStrike" cap="none">
              <a:solidFill>
                <a:srgbClr val="05050B"/>
              </a:solidFill>
              <a:latin typeface="Arial"/>
              <a:ea typeface="Arial"/>
              <a:cs typeface="Arial"/>
              <a:sym typeface="Arial"/>
            </a:endParaRPr>
          </a:p>
        </p:txBody>
      </p:sp>
      <p:sp>
        <p:nvSpPr>
          <p:cNvPr id="224" name="Google Shape;224;g2c2c4bc903c_2_0"/>
          <p:cNvSpPr txBox="1"/>
          <p:nvPr/>
        </p:nvSpPr>
        <p:spPr>
          <a:xfrm>
            <a:off x="5952266" y="2741583"/>
            <a:ext cx="2171444"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5050B"/>
                </a:solidFill>
                <a:latin typeface="Arial"/>
                <a:ea typeface="Arial"/>
                <a:cs typeface="Arial"/>
                <a:sym typeface="Arial"/>
              </a:rPr>
              <a:t>Our Services:</a:t>
            </a:r>
            <a:endParaRPr sz="1200" b="1" i="0" u="none" strike="noStrike" cap="none" dirty="0">
              <a:solidFill>
                <a:srgbClr val="000000"/>
              </a:solidFill>
              <a:latin typeface="Arial"/>
              <a:ea typeface="Arial"/>
              <a:cs typeface="Arial"/>
              <a:sym typeface="Arial"/>
            </a:endParaRPr>
          </a:p>
        </p:txBody>
      </p:sp>
      <p:sp>
        <p:nvSpPr>
          <p:cNvPr id="225" name="Google Shape;225;g2c2c4bc903c_2_0"/>
          <p:cNvSpPr txBox="1"/>
          <p:nvPr/>
        </p:nvSpPr>
        <p:spPr>
          <a:xfrm>
            <a:off x="5952266" y="2987865"/>
            <a:ext cx="3884400" cy="2514600"/>
          </a:xfrm>
          <a:prstGeom prst="rect">
            <a:avLst/>
          </a:prstGeom>
          <a:noFill/>
          <a:ln>
            <a:noFill/>
          </a:ln>
        </p:spPr>
        <p:txBody>
          <a:bodyPr spcFirstLastPara="1" wrap="square" lIns="0" tIns="109200" rIns="0" bIns="0" anchor="t" anchorCtr="0">
            <a:spAutoFit/>
          </a:bodyPr>
          <a:lstStyle/>
          <a:p>
            <a:pPr marL="12700" marR="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Circular economy strategy and enabling environment for cities and regions.</a:t>
            </a:r>
            <a:endParaRPr/>
          </a:p>
          <a:p>
            <a:pPr marL="12700" marR="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Research, guidance and recommendations on integrating circularity into municipal solid waste management.</a:t>
            </a:r>
            <a:endParaRPr/>
          </a:p>
          <a:p>
            <a:pPr marL="12700" marR="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Research, guidance and recommendations on plastic waste management, including programme design.</a:t>
            </a:r>
            <a:endParaRPr/>
          </a:p>
          <a:p>
            <a:pPr marL="12700" marR="0" lvl="0" indent="0" algn="l" rtl="0">
              <a:lnSpc>
                <a:spcPct val="115000"/>
              </a:lnSpc>
              <a:spcBef>
                <a:spcPts val="600"/>
              </a:spcBef>
              <a:spcAft>
                <a:spcPts val="0"/>
              </a:spcAft>
              <a:buNone/>
            </a:pPr>
            <a:r>
              <a:rPr lang="en-US" sz="1200" b="0" i="0" u="none" strike="noStrike" cap="none">
                <a:solidFill>
                  <a:srgbClr val="05050B"/>
                </a:solidFill>
                <a:latin typeface="Arial"/>
                <a:ea typeface="Arial"/>
                <a:cs typeface="Arial"/>
                <a:sym typeface="Arial"/>
              </a:rPr>
              <a:t>Guidance and recommendations on public-private sector collaboration for circular solutions.</a:t>
            </a:r>
            <a:endParaRPr sz="1200" b="0" i="0" u="none" strike="noStrike" cap="none">
              <a:solidFill>
                <a:srgbClr val="05050B"/>
              </a:solidFill>
              <a:latin typeface="Arial"/>
              <a:ea typeface="Arial"/>
              <a:cs typeface="Arial"/>
              <a:sym typeface="Arial"/>
            </a:endParaRPr>
          </a:p>
          <a:p>
            <a:pPr marL="12700" marR="0" lvl="0" indent="0" algn="l" rtl="0">
              <a:lnSpc>
                <a:spcPct val="115000"/>
              </a:lnSpc>
              <a:spcBef>
                <a:spcPts val="600"/>
              </a:spcBef>
              <a:spcAft>
                <a:spcPts val="600"/>
              </a:spcAft>
              <a:buNone/>
            </a:pPr>
            <a:r>
              <a:rPr lang="en-US" sz="1200" b="0" i="0" u="none" strike="noStrike" cap="none">
                <a:solidFill>
                  <a:srgbClr val="05050B"/>
                </a:solidFill>
                <a:latin typeface="Arial"/>
                <a:ea typeface="Arial"/>
                <a:cs typeface="Arial"/>
                <a:sym typeface="Arial"/>
              </a:rPr>
              <a:t>Advisory services on formal and informal sector job creation through circular approaches.</a:t>
            </a:r>
            <a:endParaRPr/>
          </a:p>
        </p:txBody>
      </p:sp>
      <p:pic>
        <p:nvPicPr>
          <p:cNvPr id="226" name="Google Shape;226;g2c2c4bc903c_2_0"/>
          <p:cNvPicPr preferRelativeResize="0"/>
          <p:nvPr/>
        </p:nvPicPr>
        <p:blipFill rotWithShape="1">
          <a:blip r:embed="rId3">
            <a:alphaModFix/>
          </a:blip>
          <a:srcRect/>
          <a:stretch/>
        </p:blipFill>
        <p:spPr>
          <a:xfrm>
            <a:off x="0" y="12"/>
            <a:ext cx="10692003" cy="810348"/>
          </a:xfrm>
          <a:prstGeom prst="rect">
            <a:avLst/>
          </a:prstGeom>
          <a:noFill/>
          <a:ln>
            <a:noFill/>
          </a:ln>
        </p:spPr>
      </p:pic>
      <p:grpSp>
        <p:nvGrpSpPr>
          <p:cNvPr id="227" name="Google Shape;227;g2c2c4bc903c_2_0"/>
          <p:cNvGrpSpPr/>
          <p:nvPr/>
        </p:nvGrpSpPr>
        <p:grpSpPr>
          <a:xfrm>
            <a:off x="0" y="12"/>
            <a:ext cx="10692005" cy="859140"/>
            <a:chOff x="0" y="12"/>
            <a:chExt cx="10692005" cy="859140"/>
          </a:xfrm>
        </p:grpSpPr>
        <p:pic>
          <p:nvPicPr>
            <p:cNvPr id="228" name="Google Shape;228;g2c2c4bc903c_2_0"/>
            <p:cNvPicPr preferRelativeResize="0"/>
            <p:nvPr/>
          </p:nvPicPr>
          <p:blipFill rotWithShape="1">
            <a:blip r:embed="rId4">
              <a:alphaModFix/>
            </a:blip>
            <a:srcRect/>
            <a:stretch/>
          </p:blipFill>
          <p:spPr>
            <a:xfrm>
              <a:off x="0" y="12"/>
              <a:ext cx="10692003" cy="810348"/>
            </a:xfrm>
            <a:prstGeom prst="rect">
              <a:avLst/>
            </a:prstGeom>
            <a:noFill/>
            <a:ln>
              <a:noFill/>
            </a:ln>
          </p:spPr>
        </p:pic>
        <p:pic>
          <p:nvPicPr>
            <p:cNvPr id="229" name="Google Shape;229;g2c2c4bc903c_2_0"/>
            <p:cNvPicPr preferRelativeResize="0"/>
            <p:nvPr/>
          </p:nvPicPr>
          <p:blipFill rotWithShape="1">
            <a:blip r:embed="rId5">
              <a:alphaModFix/>
            </a:blip>
            <a:srcRect/>
            <a:stretch/>
          </p:blipFill>
          <p:spPr>
            <a:xfrm>
              <a:off x="0" y="12"/>
              <a:ext cx="10692005" cy="859140"/>
            </a:xfrm>
            <a:prstGeom prst="rect">
              <a:avLst/>
            </a:prstGeom>
            <a:noFill/>
            <a:ln>
              <a:noFill/>
            </a:ln>
          </p:spPr>
        </p:pic>
      </p:grpSp>
      <p:sp>
        <p:nvSpPr>
          <p:cNvPr id="230" name="Google Shape;230;g2c2c4bc903c_2_0"/>
          <p:cNvSpPr/>
          <p:nvPr/>
        </p:nvSpPr>
        <p:spPr>
          <a:xfrm>
            <a:off x="5659973" y="3237298"/>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2c2c4bc903c_2_0"/>
          <p:cNvSpPr/>
          <p:nvPr/>
        </p:nvSpPr>
        <p:spPr>
          <a:xfrm>
            <a:off x="5659980" y="3735340"/>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2c2c4bc903c_2_0"/>
          <p:cNvSpPr/>
          <p:nvPr/>
        </p:nvSpPr>
        <p:spPr>
          <a:xfrm>
            <a:off x="5659972" y="4233374"/>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 name="Google Shape;233;g2c2c4bc903c_2_0"/>
          <p:cNvSpPr/>
          <p:nvPr/>
        </p:nvSpPr>
        <p:spPr>
          <a:xfrm>
            <a:off x="5659972" y="4731408"/>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2c2c4bc903c_2_0"/>
          <p:cNvSpPr/>
          <p:nvPr/>
        </p:nvSpPr>
        <p:spPr>
          <a:xfrm>
            <a:off x="5659972" y="5229472"/>
            <a:ext cx="144145" cy="161289"/>
          </a:xfrm>
          <a:custGeom>
            <a:avLst/>
            <a:gdLst/>
            <a:ahLst/>
            <a:cxnLst/>
            <a:rect l="l" t="t" r="r" b="b"/>
            <a:pathLst>
              <a:path w="144145" h="161289" extrusionOk="0">
                <a:moveTo>
                  <a:pt x="144005" y="0"/>
                </a:moveTo>
                <a:lnTo>
                  <a:pt x="0" y="0"/>
                </a:lnTo>
                <a:lnTo>
                  <a:pt x="0" y="161277"/>
                </a:lnTo>
                <a:lnTo>
                  <a:pt x="144005" y="161277"/>
                </a:lnTo>
                <a:lnTo>
                  <a:pt x="144005" y="0"/>
                </a:lnTo>
                <a:close/>
              </a:path>
            </a:pathLst>
          </a:custGeom>
          <a:solidFill>
            <a:srgbClr val="2DA5A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39" name="Google Shape;239;g2c448c3a963_3_27"/>
          <p:cNvGrpSpPr/>
          <p:nvPr/>
        </p:nvGrpSpPr>
        <p:grpSpPr>
          <a:xfrm>
            <a:off x="0" y="12"/>
            <a:ext cx="10692005" cy="859140"/>
            <a:chOff x="0" y="12"/>
            <a:chExt cx="10692005" cy="859140"/>
          </a:xfrm>
        </p:grpSpPr>
        <p:pic>
          <p:nvPicPr>
            <p:cNvPr id="240" name="Google Shape;240;g2c448c3a963_3_27"/>
            <p:cNvPicPr preferRelativeResize="0"/>
            <p:nvPr/>
          </p:nvPicPr>
          <p:blipFill rotWithShape="1">
            <a:blip r:embed="rId3">
              <a:alphaModFix/>
            </a:blip>
            <a:srcRect/>
            <a:stretch/>
          </p:blipFill>
          <p:spPr>
            <a:xfrm>
              <a:off x="0" y="12"/>
              <a:ext cx="10692003" cy="810348"/>
            </a:xfrm>
            <a:prstGeom prst="rect">
              <a:avLst/>
            </a:prstGeom>
            <a:noFill/>
            <a:ln>
              <a:noFill/>
            </a:ln>
          </p:spPr>
        </p:pic>
        <p:pic>
          <p:nvPicPr>
            <p:cNvPr id="241" name="Google Shape;241;g2c448c3a963_3_27"/>
            <p:cNvPicPr preferRelativeResize="0"/>
            <p:nvPr/>
          </p:nvPicPr>
          <p:blipFill rotWithShape="1">
            <a:blip r:embed="rId4">
              <a:alphaModFix/>
            </a:blip>
            <a:srcRect/>
            <a:stretch/>
          </p:blipFill>
          <p:spPr>
            <a:xfrm>
              <a:off x="0" y="12"/>
              <a:ext cx="10692005" cy="859140"/>
            </a:xfrm>
            <a:prstGeom prst="rect">
              <a:avLst/>
            </a:prstGeom>
            <a:noFill/>
            <a:ln>
              <a:noFill/>
            </a:ln>
          </p:spPr>
        </p:pic>
      </p:grpSp>
      <p:sp>
        <p:nvSpPr>
          <p:cNvPr id="242" name="Google Shape;242;g2c448c3a963_3_27"/>
          <p:cNvSpPr txBox="1">
            <a:spLocks noGrp="1"/>
          </p:cNvSpPr>
          <p:nvPr>
            <p:ph type="title"/>
          </p:nvPr>
        </p:nvSpPr>
        <p:spPr>
          <a:xfrm>
            <a:off x="450550" y="1027925"/>
            <a:ext cx="3045600" cy="3207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2000" b="1">
                <a:solidFill>
                  <a:srgbClr val="2DA5AF"/>
                </a:solidFill>
              </a:rPr>
              <a:t>Circular</a:t>
            </a:r>
            <a:r>
              <a:rPr lang="en-US" sz="2000" b="1">
                <a:solidFill>
                  <a:srgbClr val="2DA5AF"/>
                </a:solidFill>
                <a:latin typeface="Arial"/>
                <a:ea typeface="Arial"/>
                <a:cs typeface="Arial"/>
                <a:sym typeface="Arial"/>
              </a:rPr>
              <a:t> Economies</a:t>
            </a:r>
            <a:endParaRPr sz="2000">
              <a:solidFill>
                <a:srgbClr val="2DA5AF"/>
              </a:solidFill>
              <a:latin typeface="Arial"/>
              <a:ea typeface="Arial"/>
              <a:cs typeface="Arial"/>
              <a:sym typeface="Arial"/>
            </a:endParaRPr>
          </a:p>
        </p:txBody>
      </p:sp>
      <p:sp>
        <p:nvSpPr>
          <p:cNvPr id="243" name="Google Shape;243;g2c448c3a963_3_27"/>
          <p:cNvSpPr txBox="1"/>
          <p:nvPr/>
        </p:nvSpPr>
        <p:spPr>
          <a:xfrm>
            <a:off x="2976495" y="2236945"/>
            <a:ext cx="2171100" cy="289823"/>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000"/>
              <a:buFont typeface="Arial"/>
              <a:buNone/>
            </a:pPr>
            <a:r>
              <a:rPr lang="en-US" sz="900" b="1" i="0" u="none" strike="noStrike" cap="none" dirty="0">
                <a:solidFill>
                  <a:srgbClr val="2DA5AF"/>
                </a:solidFill>
                <a:latin typeface="Arial"/>
                <a:ea typeface="Arial"/>
                <a:cs typeface="Arial"/>
                <a:sym typeface="Arial"/>
              </a:rPr>
              <a:t>Assessment of the State of Circular Economy in Qatar</a:t>
            </a:r>
            <a:endParaRPr sz="900" b="0" i="0" u="none" strike="noStrike" cap="none" dirty="0">
              <a:solidFill>
                <a:srgbClr val="000000"/>
              </a:solidFill>
              <a:latin typeface="Arial"/>
              <a:ea typeface="Arial"/>
              <a:cs typeface="Arial"/>
              <a:sym typeface="Arial"/>
            </a:endParaRPr>
          </a:p>
        </p:txBody>
      </p:sp>
      <p:sp>
        <p:nvSpPr>
          <p:cNvPr id="244" name="Google Shape;244;g2c448c3a963_3_27"/>
          <p:cNvSpPr txBox="1"/>
          <p:nvPr/>
        </p:nvSpPr>
        <p:spPr>
          <a:xfrm>
            <a:off x="2932228" y="3212850"/>
            <a:ext cx="2237700" cy="29220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231F1F"/>
                </a:solidFill>
                <a:latin typeface="Arial"/>
                <a:ea typeface="Arial"/>
                <a:cs typeface="Arial"/>
                <a:sym typeface="Arial"/>
              </a:rPr>
              <a:t>The Global Green Growth Institute (GGGI) works   closely   with   the   Government of Qatar and commissioned UrbanEmerge to conduct a comprehensive assessment of the state of play of circular economy in the country, across all sectors including construction, tourism, hostility, food and agriculture, industry and solid waste management. UrbanEmerge worked alongside Net Positive Labs and Qatar University to </a:t>
            </a:r>
            <a:r>
              <a:rPr lang="en-US" sz="900" b="1" i="0" u="none" strike="noStrike" cap="none">
                <a:solidFill>
                  <a:srgbClr val="231F1F"/>
                </a:solidFill>
                <a:latin typeface="Arial"/>
                <a:ea typeface="Arial"/>
                <a:cs typeface="Arial"/>
                <a:sym typeface="Arial"/>
              </a:rPr>
              <a:t>review the challenges and opportunities for circular economy  approaches across these sectors, with the aim of helping achieve economic diversification, climate  action,  pollution  prevention, and  resource  efficiency  in  Qatar. </a:t>
            </a:r>
            <a:r>
              <a:rPr lang="en-US" sz="900" b="0" i="0" u="none" strike="noStrike" cap="none">
                <a:solidFill>
                  <a:srgbClr val="231F1F"/>
                </a:solidFill>
                <a:latin typeface="Arial"/>
                <a:ea typeface="Arial"/>
                <a:cs typeface="Arial"/>
                <a:sym typeface="Arial"/>
              </a:rPr>
              <a:t> The study helped to lay the foundations for integrating the principles of circularity and sustainable consumptions and production into national development planning and implementation  processes. </a:t>
            </a:r>
            <a:endParaRPr sz="900" b="0" i="0" u="none" strike="noStrike" cap="none">
              <a:solidFill>
                <a:srgbClr val="000000"/>
              </a:solidFill>
              <a:latin typeface="Arial"/>
              <a:ea typeface="Arial"/>
              <a:cs typeface="Arial"/>
              <a:sym typeface="Arial"/>
            </a:endParaRPr>
          </a:p>
        </p:txBody>
      </p:sp>
      <p:sp>
        <p:nvSpPr>
          <p:cNvPr id="245" name="Google Shape;245;g2c448c3a963_3_27"/>
          <p:cNvSpPr txBox="1"/>
          <p:nvPr/>
        </p:nvSpPr>
        <p:spPr>
          <a:xfrm>
            <a:off x="2932228" y="3031860"/>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2022 - 2023</a:t>
            </a:r>
            <a:endParaRPr sz="900" b="1" i="0" u="none" strike="noStrike" cap="none" dirty="0">
              <a:solidFill>
                <a:srgbClr val="000000"/>
              </a:solidFill>
              <a:latin typeface="Arial"/>
              <a:ea typeface="Arial"/>
              <a:cs typeface="Arial"/>
              <a:sym typeface="Arial"/>
            </a:endParaRPr>
          </a:p>
        </p:txBody>
      </p:sp>
      <p:pic>
        <p:nvPicPr>
          <p:cNvPr id="246" name="Google Shape;246;g2c448c3a963_3_27"/>
          <p:cNvPicPr preferRelativeResize="0"/>
          <p:nvPr/>
        </p:nvPicPr>
        <p:blipFill rotWithShape="1">
          <a:blip r:embed="rId5">
            <a:alphaModFix/>
          </a:blip>
          <a:srcRect/>
          <a:stretch/>
        </p:blipFill>
        <p:spPr>
          <a:xfrm>
            <a:off x="2978232" y="1737983"/>
            <a:ext cx="1217400" cy="405557"/>
          </a:xfrm>
          <a:prstGeom prst="rect">
            <a:avLst/>
          </a:prstGeom>
          <a:noFill/>
          <a:ln>
            <a:noFill/>
          </a:ln>
        </p:spPr>
      </p:pic>
      <p:sp>
        <p:nvSpPr>
          <p:cNvPr id="247" name="Google Shape;247;g2c448c3a963_3_27"/>
          <p:cNvSpPr txBox="1"/>
          <p:nvPr/>
        </p:nvSpPr>
        <p:spPr>
          <a:xfrm>
            <a:off x="5590059" y="2225698"/>
            <a:ext cx="2237700" cy="705321"/>
          </a:xfrm>
          <a:prstGeom prst="rect">
            <a:avLst/>
          </a:prstGeom>
          <a:noFill/>
          <a:ln>
            <a:noFill/>
          </a:ln>
        </p:spPr>
        <p:txBody>
          <a:bodyPr spcFirstLastPara="1" wrap="square" lIns="0" tIns="12700" rIns="0" bIns="0" anchor="t" anchorCtr="0">
            <a:spAutoFit/>
          </a:bodyPr>
          <a:lstStyle/>
          <a:p>
            <a:pPr marL="0" marR="5080" lvl="0" indent="0" algn="l" rtl="0">
              <a:lnSpc>
                <a:spcPct val="100000"/>
              </a:lnSpc>
              <a:spcBef>
                <a:spcPts val="0"/>
              </a:spcBef>
              <a:spcAft>
                <a:spcPts val="0"/>
              </a:spcAft>
              <a:buClr>
                <a:srgbClr val="000000"/>
              </a:buClr>
              <a:buSzPts val="1000"/>
              <a:buFont typeface="Arial"/>
              <a:buNone/>
            </a:pPr>
            <a:r>
              <a:rPr lang="en-US" sz="900" b="1" dirty="0">
                <a:solidFill>
                  <a:srgbClr val="2DA5AF"/>
                </a:solidFill>
              </a:rPr>
              <a:t>V</a:t>
            </a:r>
            <a:r>
              <a:rPr lang="en-US" sz="900" b="1" i="0" u="none" strike="noStrike" cap="none" dirty="0">
                <a:solidFill>
                  <a:srgbClr val="2DA5AF"/>
                </a:solidFill>
                <a:latin typeface="Arial"/>
                <a:ea typeface="Arial"/>
                <a:cs typeface="Arial"/>
                <a:sym typeface="Arial"/>
              </a:rPr>
              <a:t>ulnerabilities &amp; opportunities for informal sector waste workers for social entrepreneurship &amp; livelihoods options from plastics circularity in the Philippines</a:t>
            </a:r>
            <a:endParaRPr sz="900" b="0" i="0" u="none" strike="noStrike" cap="none" dirty="0">
              <a:solidFill>
                <a:srgbClr val="000000"/>
              </a:solidFill>
              <a:latin typeface="Arial"/>
              <a:ea typeface="Arial"/>
              <a:cs typeface="Arial"/>
              <a:sym typeface="Arial"/>
            </a:endParaRPr>
          </a:p>
        </p:txBody>
      </p:sp>
      <p:sp>
        <p:nvSpPr>
          <p:cNvPr id="248" name="Google Shape;248;g2c448c3a963_3_27"/>
          <p:cNvSpPr txBox="1"/>
          <p:nvPr/>
        </p:nvSpPr>
        <p:spPr>
          <a:xfrm>
            <a:off x="5590059" y="3212850"/>
            <a:ext cx="2237100" cy="26448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231F1F"/>
                </a:solidFill>
                <a:latin typeface="Arial"/>
                <a:ea typeface="Arial"/>
                <a:cs typeface="Arial"/>
                <a:sym typeface="Arial"/>
              </a:rPr>
              <a:t>UrbanEmerge conducted research for the World Bank to </a:t>
            </a:r>
            <a:r>
              <a:rPr lang="en-US" sz="900" b="1" i="0" u="none" strike="noStrike" cap="none">
                <a:solidFill>
                  <a:srgbClr val="231F1F"/>
                </a:solidFill>
                <a:latin typeface="Arial"/>
                <a:ea typeface="Arial"/>
                <a:cs typeface="Arial"/>
                <a:sym typeface="Arial"/>
              </a:rPr>
              <a:t>investigate the vulnerabilities that impact informal waste sector workers, with a particular focus on the specific challenges faced by women and children. </a:t>
            </a:r>
            <a:r>
              <a:rPr lang="en-US" sz="900" i="0" u="none" strike="noStrike" cap="none">
                <a:solidFill>
                  <a:srgbClr val="231F1F"/>
                </a:solidFill>
              </a:rPr>
              <a:t>The team’s objectives are to identify, map, and assess livelihood models that exist in the informal sector and evaluate initiatives that can achieve a “closed loop” recycling system or circularity, particularly in relation to plastic waste. A  comprehensive  literature  review  was </a:t>
            </a:r>
            <a:r>
              <a:rPr lang="en-US" sz="900" b="0" i="0" u="none" strike="noStrike" cap="none">
                <a:solidFill>
                  <a:srgbClr val="231F1F"/>
                </a:solidFill>
                <a:latin typeface="Arial"/>
                <a:ea typeface="Arial"/>
                <a:cs typeface="Arial"/>
                <a:sym typeface="Arial"/>
              </a:rPr>
              <a:t>complemented by in-depth field research at four waste management sites in the Metro Manila area. Circular business models that integrate informal sector workers were explored and recommendations provided for policymakers in the Philippines. </a:t>
            </a:r>
            <a:endParaRPr sz="900" b="0" i="0" u="none" strike="noStrike" cap="none">
              <a:solidFill>
                <a:srgbClr val="000000"/>
              </a:solidFill>
              <a:latin typeface="Arial"/>
              <a:ea typeface="Arial"/>
              <a:cs typeface="Arial"/>
              <a:sym typeface="Arial"/>
            </a:endParaRPr>
          </a:p>
        </p:txBody>
      </p:sp>
      <p:pic>
        <p:nvPicPr>
          <p:cNvPr id="249" name="Google Shape;249;g2c448c3a963_3_27"/>
          <p:cNvPicPr preferRelativeResize="0"/>
          <p:nvPr/>
        </p:nvPicPr>
        <p:blipFill rotWithShape="1">
          <a:blip r:embed="rId6">
            <a:alphaModFix/>
          </a:blip>
          <a:srcRect/>
          <a:stretch/>
        </p:blipFill>
        <p:spPr>
          <a:xfrm>
            <a:off x="5569325" y="1662432"/>
            <a:ext cx="1856889" cy="433060"/>
          </a:xfrm>
          <a:prstGeom prst="rect">
            <a:avLst/>
          </a:prstGeom>
          <a:noFill/>
          <a:ln>
            <a:noFill/>
          </a:ln>
        </p:spPr>
      </p:pic>
      <p:sp>
        <p:nvSpPr>
          <p:cNvPr id="250" name="Google Shape;250;g2c448c3a963_3_27"/>
          <p:cNvSpPr txBox="1"/>
          <p:nvPr/>
        </p:nvSpPr>
        <p:spPr>
          <a:xfrm>
            <a:off x="7992925" y="2225698"/>
            <a:ext cx="2080500" cy="428322"/>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000"/>
              <a:buFont typeface="Arial"/>
              <a:buNone/>
            </a:pPr>
            <a:r>
              <a:rPr lang="en-US" sz="900" b="1" i="0" u="none" strike="noStrike" cap="none" dirty="0">
                <a:solidFill>
                  <a:srgbClr val="2DA5AF"/>
                </a:solidFill>
                <a:latin typeface="Arial"/>
                <a:ea typeface="Arial"/>
                <a:cs typeface="Arial"/>
                <a:sym typeface="Arial"/>
              </a:rPr>
              <a:t>Research for GSMA on Digital Solutions for Plastic Waste Management</a:t>
            </a:r>
            <a:endParaRPr sz="900" b="1" i="0" u="none" strike="noStrike" cap="none" dirty="0">
              <a:solidFill>
                <a:srgbClr val="2DA5AF"/>
              </a:solidFill>
              <a:latin typeface="Arial"/>
              <a:ea typeface="Arial"/>
              <a:cs typeface="Arial"/>
              <a:sym typeface="Arial"/>
            </a:endParaRPr>
          </a:p>
        </p:txBody>
      </p:sp>
      <p:sp>
        <p:nvSpPr>
          <p:cNvPr id="251" name="Google Shape;251;g2c448c3a963_3_27"/>
          <p:cNvSpPr txBox="1"/>
          <p:nvPr/>
        </p:nvSpPr>
        <p:spPr>
          <a:xfrm>
            <a:off x="7992925" y="3212850"/>
            <a:ext cx="2136000" cy="25065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900"/>
              <a:buFont typeface="Arial"/>
              <a:buNone/>
            </a:pPr>
            <a:r>
              <a:rPr lang="en-US" sz="900">
                <a:solidFill>
                  <a:srgbClr val="231F1F"/>
                </a:solidFill>
              </a:rPr>
              <a:t>UrbanEmerge </a:t>
            </a:r>
            <a:r>
              <a:rPr lang="en-US" sz="900" b="0" i="0" u="none" strike="noStrike" cap="none">
                <a:solidFill>
                  <a:srgbClr val="231F1F"/>
                </a:solidFill>
                <a:latin typeface="Arial"/>
                <a:ea typeface="Arial"/>
                <a:cs typeface="Arial"/>
                <a:sym typeface="Arial"/>
              </a:rPr>
              <a:t>conducted </a:t>
            </a:r>
            <a:r>
              <a:rPr lang="en-US" sz="900" b="1" i="0" u="none" strike="noStrike" cap="none">
                <a:solidFill>
                  <a:srgbClr val="231F1F"/>
                </a:solidFill>
                <a:latin typeface="Arial"/>
                <a:ea typeface="Arial"/>
                <a:cs typeface="Arial"/>
                <a:sym typeface="Arial"/>
              </a:rPr>
              <a:t>research for the GSMA Mobile for Development CleanTech team  on  digital  innovation  that  can improve plastic waste management in LMICs</a:t>
            </a:r>
            <a:r>
              <a:rPr lang="en-US" sz="900" b="0" i="0" u="none" strike="noStrike" cap="none">
                <a:solidFill>
                  <a:srgbClr val="231F1F"/>
                </a:solidFill>
                <a:latin typeface="Arial"/>
                <a:ea typeface="Arial"/>
                <a:cs typeface="Arial"/>
                <a:sym typeface="Arial"/>
              </a:rPr>
              <a:t>. A global overview of relevant organisations and solutions was carried out followed by deep-dive research in seven countries in Africa and Asia to gain a detailed understanding of plastic waste value chains and the opportunities and constraints, as well as issues related to inclusion and e-literacy. The  research  is  also  designed  to understand how MNOs can support more effective plastic waste collection, through initiatives such as providing airtime credit in exchange for plastic waste materials. </a:t>
            </a:r>
            <a:r>
              <a:rPr lang="en-US" sz="900" b="0" i="0" u="sng" strike="noStrike" cap="none">
                <a:solidFill>
                  <a:srgbClr val="2DA5AA"/>
                </a:solidFill>
                <a:latin typeface="Arial"/>
                <a:ea typeface="Arial"/>
                <a:cs typeface="Arial"/>
                <a:sym typeface="Arial"/>
              </a:rPr>
              <a:t>Report Link</a:t>
            </a:r>
            <a:endParaRPr sz="900" b="0" i="0" u="none" strike="noStrike" cap="none">
              <a:solidFill>
                <a:srgbClr val="2DA5AA"/>
              </a:solidFill>
              <a:latin typeface="Arial"/>
              <a:ea typeface="Arial"/>
              <a:cs typeface="Arial"/>
              <a:sym typeface="Arial"/>
            </a:endParaRPr>
          </a:p>
        </p:txBody>
      </p:sp>
      <p:pic>
        <p:nvPicPr>
          <p:cNvPr id="252" name="Google Shape;252;g2c448c3a963_3_27"/>
          <p:cNvPicPr preferRelativeResize="0"/>
          <p:nvPr/>
        </p:nvPicPr>
        <p:blipFill rotWithShape="1">
          <a:blip r:embed="rId7">
            <a:alphaModFix/>
          </a:blip>
          <a:srcRect/>
          <a:stretch/>
        </p:blipFill>
        <p:spPr>
          <a:xfrm>
            <a:off x="7992925" y="1419730"/>
            <a:ext cx="636506" cy="636506"/>
          </a:xfrm>
          <a:prstGeom prst="rect">
            <a:avLst/>
          </a:prstGeom>
          <a:noFill/>
          <a:ln>
            <a:noFill/>
          </a:ln>
        </p:spPr>
      </p:pic>
      <p:sp>
        <p:nvSpPr>
          <p:cNvPr id="253" name="Google Shape;253;g2c448c3a963_3_27"/>
          <p:cNvSpPr txBox="1"/>
          <p:nvPr/>
        </p:nvSpPr>
        <p:spPr>
          <a:xfrm>
            <a:off x="450541" y="3212850"/>
            <a:ext cx="2237700" cy="31992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The team co‑developed a regional compendium for the Pacific Ocean Litter Project (POLP), working with the Secretariat of the Pacific Regional Environment </a:t>
            </a:r>
            <a:r>
              <a:rPr lang="en-US" sz="900" b="0" i="0" u="none" strike="noStrike" cap="none" dirty="0" err="1">
                <a:solidFill>
                  <a:srgbClr val="000000"/>
                </a:solidFill>
                <a:latin typeface="Arial"/>
                <a:ea typeface="Arial"/>
                <a:cs typeface="Arial"/>
                <a:sym typeface="Arial"/>
              </a:rPr>
              <a:t>Programme</a:t>
            </a:r>
            <a:r>
              <a:rPr lang="en-US" sz="900" b="0" i="0" u="none" strike="noStrike" cap="none" dirty="0">
                <a:solidFill>
                  <a:srgbClr val="000000"/>
                </a:solidFill>
                <a:latin typeface="Arial"/>
                <a:ea typeface="Arial"/>
                <a:cs typeface="Arial"/>
                <a:sym typeface="Arial"/>
              </a:rPr>
              <a:t> (SPREP) to document and assess practical alternatives to single‑use plastics across the Pacific Island countries and territories</a:t>
            </a:r>
            <a:r>
              <a:rPr lang="en-US" sz="900" dirty="0"/>
              <a:t> of </a:t>
            </a:r>
            <a:r>
              <a:rPr lang="en-US" sz="900" b="0" i="0" u="none" strike="noStrike" cap="none" dirty="0">
                <a:solidFill>
                  <a:srgbClr val="000000"/>
                </a:solidFill>
                <a:latin typeface="Arial"/>
                <a:ea typeface="Arial"/>
                <a:cs typeface="Arial"/>
                <a:sym typeface="Arial"/>
              </a:rPr>
              <a:t>Fiji, Samoa, Vanuatu and Tonga. Drawing on detailed product and material analysis, stakeholder engagement and review of artisan and commercial initiatives, </a:t>
            </a:r>
            <a:r>
              <a:rPr lang="en-US" sz="900" b="1" i="0" u="none" strike="noStrike" cap="none" dirty="0">
                <a:solidFill>
                  <a:srgbClr val="000000"/>
                </a:solidFill>
                <a:latin typeface="Arial"/>
                <a:ea typeface="Arial"/>
                <a:cs typeface="Arial"/>
                <a:sym typeface="Arial"/>
              </a:rPr>
              <a:t>we identified viable biodegradable and reusable substitutes for key single‑use items, assessed supply‑chain and cost implications, and highlighted opportunities and barriers to scaling</a:t>
            </a:r>
            <a:r>
              <a:rPr lang="en-US" sz="900" b="0" i="0" u="none" strike="noStrike" cap="none" dirty="0">
                <a:solidFill>
                  <a:srgbClr val="000000"/>
                </a:solidFill>
                <a:latin typeface="Arial"/>
                <a:ea typeface="Arial"/>
                <a:cs typeface="Arial"/>
                <a:sym typeface="Arial"/>
              </a:rPr>
              <a:t>. This provided SPREP and national governments with evidence‑based guidance to support policy reform, green enterprise development and regional collaboration on reducing plastic pollution.</a:t>
            </a:r>
            <a:endParaRPr dirty="0"/>
          </a:p>
          <a:p>
            <a:pPr marL="0" marR="0" lvl="0" indent="0" algn="l" rtl="0">
              <a:lnSpc>
                <a:spcPct val="100000"/>
              </a:lnSpc>
              <a:spcBef>
                <a:spcPts val="0"/>
              </a:spcBef>
              <a:spcAft>
                <a:spcPts val="0"/>
              </a:spcAft>
              <a:buNone/>
            </a:pPr>
            <a:br>
              <a:rPr lang="en-US" sz="900" b="0" i="0" u="none" strike="noStrike" cap="none" dirty="0">
                <a:solidFill>
                  <a:srgbClr val="000000"/>
                </a:solidFill>
                <a:latin typeface="Arial"/>
                <a:ea typeface="Arial"/>
                <a:cs typeface="Arial"/>
                <a:sym typeface="Arial"/>
              </a:rPr>
            </a:br>
            <a:endParaRPr sz="900" b="0" i="0" u="none" strike="noStrike" cap="none" dirty="0">
              <a:solidFill>
                <a:srgbClr val="000000"/>
              </a:solidFill>
              <a:highlight>
                <a:srgbClr val="FFFF00"/>
              </a:highlight>
              <a:latin typeface="Arial"/>
              <a:ea typeface="Arial"/>
              <a:cs typeface="Arial"/>
              <a:sym typeface="Arial"/>
            </a:endParaRPr>
          </a:p>
        </p:txBody>
      </p:sp>
      <p:sp>
        <p:nvSpPr>
          <p:cNvPr id="254" name="Google Shape;254;g2c448c3a963_3_27"/>
          <p:cNvSpPr txBox="1"/>
          <p:nvPr/>
        </p:nvSpPr>
        <p:spPr>
          <a:xfrm>
            <a:off x="430475" y="3036199"/>
            <a:ext cx="9642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2024</a:t>
            </a:r>
            <a:endParaRPr sz="900" b="1" i="0" u="none" strike="noStrike" cap="none" dirty="0">
              <a:solidFill>
                <a:srgbClr val="000000"/>
              </a:solidFill>
              <a:latin typeface="Arial"/>
              <a:ea typeface="Arial"/>
              <a:cs typeface="Arial"/>
              <a:sym typeface="Arial"/>
            </a:endParaRPr>
          </a:p>
        </p:txBody>
      </p:sp>
      <p:pic>
        <p:nvPicPr>
          <p:cNvPr id="255" name="Google Shape;255;g2c448c3a963_3_27"/>
          <p:cNvPicPr preferRelativeResize="0"/>
          <p:nvPr/>
        </p:nvPicPr>
        <p:blipFill rotWithShape="1">
          <a:blip r:embed="rId8">
            <a:alphaModFix/>
          </a:blip>
          <a:srcRect/>
          <a:stretch/>
        </p:blipFill>
        <p:spPr>
          <a:xfrm>
            <a:off x="450541" y="1737983"/>
            <a:ext cx="964189" cy="339762"/>
          </a:xfrm>
          <a:prstGeom prst="rect">
            <a:avLst/>
          </a:prstGeom>
          <a:noFill/>
          <a:ln>
            <a:noFill/>
          </a:ln>
        </p:spPr>
      </p:pic>
      <p:sp>
        <p:nvSpPr>
          <p:cNvPr id="256" name="Google Shape;256;g2c448c3a963_3_27"/>
          <p:cNvSpPr txBox="1"/>
          <p:nvPr/>
        </p:nvSpPr>
        <p:spPr>
          <a:xfrm>
            <a:off x="450541" y="2225698"/>
            <a:ext cx="2080500" cy="566822"/>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000"/>
              <a:buFont typeface="Arial"/>
              <a:buNone/>
            </a:pPr>
            <a:r>
              <a:rPr lang="en-US" sz="900" b="1" i="0" u="none" strike="noStrike" cap="none" dirty="0">
                <a:solidFill>
                  <a:srgbClr val="2DA5AF"/>
                </a:solidFill>
                <a:latin typeface="Arial"/>
                <a:ea typeface="Arial"/>
                <a:cs typeface="Arial"/>
                <a:sym typeface="Arial"/>
              </a:rPr>
              <a:t>Development and application of regional compendium of applications of alternatives to single-use plastic, Paci</a:t>
            </a:r>
            <a:r>
              <a:rPr lang="en-US" sz="900" b="1" dirty="0">
                <a:solidFill>
                  <a:srgbClr val="2DA5AF"/>
                </a:solidFill>
              </a:rPr>
              <a:t>fic Island Nations</a:t>
            </a:r>
            <a:r>
              <a:rPr lang="en-US" sz="900" b="1" i="0" u="none" strike="noStrike" cap="none" dirty="0">
                <a:solidFill>
                  <a:srgbClr val="2DA5AF"/>
                </a:solidFill>
                <a:latin typeface="Arial"/>
                <a:ea typeface="Arial"/>
                <a:cs typeface="Arial"/>
                <a:sym typeface="Arial"/>
              </a:rPr>
              <a:t>  </a:t>
            </a:r>
            <a:endParaRPr sz="900" b="0" i="0" u="none" strike="noStrike" cap="none" dirty="0">
              <a:solidFill>
                <a:srgbClr val="000000"/>
              </a:solidFill>
              <a:latin typeface="Arial"/>
              <a:ea typeface="Arial"/>
              <a:cs typeface="Arial"/>
              <a:sym typeface="Arial"/>
            </a:endParaRPr>
          </a:p>
        </p:txBody>
      </p:sp>
      <p:sp>
        <p:nvSpPr>
          <p:cNvPr id="2" name="Google Shape;211;g2c448c3a963_3_64">
            <a:extLst>
              <a:ext uri="{FF2B5EF4-FFF2-40B4-BE49-F238E27FC236}">
                <a16:creationId xmlns:a16="http://schemas.microsoft.com/office/drawing/2014/main" id="{C187323B-FB78-62F2-827F-F22EA26DA534}"/>
              </a:ext>
            </a:extLst>
          </p:cNvPr>
          <p:cNvSpPr txBox="1"/>
          <p:nvPr/>
        </p:nvSpPr>
        <p:spPr>
          <a:xfrm>
            <a:off x="5590059" y="3031860"/>
            <a:ext cx="11187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2022</a:t>
            </a:r>
            <a:endParaRPr sz="900" b="1" i="0" u="none" strike="noStrike" cap="none" dirty="0">
              <a:solidFill>
                <a:srgbClr val="000000"/>
              </a:solidFill>
              <a:latin typeface="Arial"/>
              <a:ea typeface="Arial"/>
              <a:cs typeface="Arial"/>
              <a:sym typeface="Arial"/>
            </a:endParaRPr>
          </a:p>
        </p:txBody>
      </p:sp>
      <p:sp>
        <p:nvSpPr>
          <p:cNvPr id="3" name="Google Shape;245;g2c448c3a963_3_27">
            <a:extLst>
              <a:ext uri="{FF2B5EF4-FFF2-40B4-BE49-F238E27FC236}">
                <a16:creationId xmlns:a16="http://schemas.microsoft.com/office/drawing/2014/main" id="{BEF7830F-DE9B-99AB-45D9-75651D66668C}"/>
              </a:ext>
            </a:extLst>
          </p:cNvPr>
          <p:cNvSpPr txBox="1"/>
          <p:nvPr/>
        </p:nvSpPr>
        <p:spPr>
          <a:xfrm>
            <a:off x="7962313" y="3031860"/>
            <a:ext cx="924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900" b="1" i="1" u="none" strike="noStrike" cap="none" dirty="0">
                <a:solidFill>
                  <a:srgbClr val="2DA5AF"/>
                </a:solidFill>
                <a:latin typeface="Arial"/>
                <a:ea typeface="Arial"/>
                <a:cs typeface="Arial"/>
                <a:sym typeface="Arial"/>
              </a:rPr>
              <a:t>2020 - 2021</a:t>
            </a:r>
            <a:endParaRPr sz="900" b="1"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1370</TotalTime>
  <Words>4826</Words>
  <Application>Microsoft Macintosh PowerPoint</Application>
  <PresentationFormat>Custom</PresentationFormat>
  <Paragraphs>215</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Montserrat</vt:lpstr>
      <vt:lpstr>Office Theme</vt:lpstr>
      <vt:lpstr>CAPABILITY STATEMENT</vt:lpstr>
      <vt:lpstr>Our Vision</vt:lpstr>
      <vt:lpstr>Our Story</vt:lpstr>
      <vt:lpstr>Our Clients and Partners</vt:lpstr>
      <vt:lpstr>Our Service Areas</vt:lpstr>
      <vt:lpstr>Sustainable &amp; Inclusive Cities &amp; Regions</vt:lpstr>
      <vt:lpstr>Sustainable &amp; Inclusive Cities and Regions</vt:lpstr>
      <vt:lpstr>Circular Economies</vt:lpstr>
      <vt:lpstr>Circular Economies</vt:lpstr>
      <vt:lpstr>Sustainable Business &amp; Investment</vt:lpstr>
      <vt:lpstr>Sustainable Business &amp; Investment </vt:lpstr>
      <vt:lpstr>Digital Innovation for Sustainability</vt:lpstr>
      <vt:lpstr>Digital Innovation for Sustainability </vt:lpstr>
      <vt:lpstr>Circular Kitchens</vt:lpstr>
      <vt:lpstr>The Core Team</vt:lpstr>
      <vt:lpstr>Consultants in our Community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mpho katjiuongua</cp:lastModifiedBy>
  <cp:revision>3</cp:revision>
  <dcterms:created xsi:type="dcterms:W3CDTF">2024-03-05T11:21:35Z</dcterms:created>
  <dcterms:modified xsi:type="dcterms:W3CDTF">2026-04-30T10:14:26Z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2023-05-03T00:00:00Z</vt:filetime>
  </property>
  <property fmtid="{D5CDD505-2E9C-101B-9397-08002B2CF9AE}" pid="3" name="Creator">
    <vt:lpwstr>Adobe InDesign 15.1 (Macintosh)</vt:lpwstr>
  </property>
  <property fmtid="{D5CDD505-2E9C-101B-9397-08002B2CF9AE}" pid="4" name="LastSaved">
    <vt:filetime>2024-03-05T00:00:00Z</vt:filetime>
  </property>
  <property fmtid="{D5CDD505-2E9C-101B-9397-08002B2CF9AE}" pid="5" name="Producer">
    <vt:lpwstr>3-Heights(TM) PDF Optimization Shell 5.9.1.5 (http://www.pdf-tools.com)</vt:lpwstr>
  </property>
</Properties>
</file>